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60" r:id="rId8"/>
    <p:sldId id="265" r:id="rId9"/>
    <p:sldId id="263" r:id="rId10"/>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D4F"/>
    <a:srgbClr val="B5B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58" d="100"/>
          <a:sy n="58" d="100"/>
        </p:scale>
        <p:origin x="199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in Makepeace/ARG" userId="56c4a076-3767-4fd9-a42d-5bedaf86d4d2" providerId="ADAL" clId="{D2E66F42-DE0A-4FD6-9ECB-713C29BF8F42}"/>
    <pc:docChg chg="custSel modSld">
      <pc:chgData name="Austin Makepeace/ARG" userId="56c4a076-3767-4fd9-a42d-5bedaf86d4d2" providerId="ADAL" clId="{D2E66F42-DE0A-4FD6-9ECB-713C29BF8F42}" dt="2021-09-24T20:21:52.895" v="3" actId="478"/>
      <pc:docMkLst>
        <pc:docMk/>
      </pc:docMkLst>
      <pc:sldChg chg="delSp modSp mod">
        <pc:chgData name="Austin Makepeace/ARG" userId="56c4a076-3767-4fd9-a42d-5bedaf86d4d2" providerId="ADAL" clId="{D2E66F42-DE0A-4FD6-9ECB-713C29BF8F42}" dt="2021-09-24T20:21:52.895" v="3" actId="478"/>
        <pc:sldMkLst>
          <pc:docMk/>
          <pc:sldMk cId="0" sldId="257"/>
        </pc:sldMkLst>
        <pc:spChg chg="del mod">
          <ac:chgData name="Austin Makepeace/ARG" userId="56c4a076-3767-4fd9-a42d-5bedaf86d4d2" providerId="ADAL" clId="{D2E66F42-DE0A-4FD6-9ECB-713C29BF8F42}" dt="2021-09-24T20:21:52.895" v="3" actId="478"/>
          <ac:spMkLst>
            <pc:docMk/>
            <pc:sldMk cId="0" sldId="257"/>
            <ac:spMk id="2" creationId="{06EEEFF5-8A66-45D4-991C-FE344F0E0E02}"/>
          </ac:spMkLst>
        </pc:spChg>
      </pc:sldChg>
      <pc:sldChg chg="delSp mod">
        <pc:chgData name="Austin Makepeace/ARG" userId="56c4a076-3767-4fd9-a42d-5bedaf86d4d2" providerId="ADAL" clId="{D2E66F42-DE0A-4FD6-9ECB-713C29BF8F42}" dt="2021-09-24T20:21:42.917" v="0" actId="478"/>
        <pc:sldMkLst>
          <pc:docMk/>
          <pc:sldMk cId="4114517987" sldId="265"/>
        </pc:sldMkLst>
        <pc:spChg chg="del">
          <ac:chgData name="Austin Makepeace/ARG" userId="56c4a076-3767-4fd9-a42d-5bedaf86d4d2" providerId="ADAL" clId="{D2E66F42-DE0A-4FD6-9ECB-713C29BF8F42}" dt="2021-09-24T20:21:42.917" v="0" actId="478"/>
          <ac:spMkLst>
            <pc:docMk/>
            <pc:sldMk cId="4114517987" sldId="265"/>
            <ac:spMk id="65" creationId="{0947D4BE-16AA-4ACF-AE40-82171D0B1F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B09CFC-4177-4CCA-BA0F-1B56EC146F64}"/>
              </a:ext>
            </a:extLst>
          </p:cNvPr>
          <p:cNvSpPr>
            <a:spLocks noGrp="1"/>
          </p:cNvSpPr>
          <p:nvPr>
            <p:ph type="pic" sz="quarter" idx="10" hasCustomPrompt="1"/>
          </p:nvPr>
        </p:nvSpPr>
        <p:spPr>
          <a:xfrm>
            <a:off x="457200" y="1010056"/>
            <a:ext cx="7315200" cy="4350651"/>
          </a:xfrm>
        </p:spPr>
        <p:txBody>
          <a:bodyPr anchor="ctr"/>
          <a:lstStyle>
            <a:lvl1pPr algn="ctr">
              <a:defRPr/>
            </a:lvl1pPr>
          </a:lstStyle>
          <a:p>
            <a:r>
              <a:rPr lang="en-US" dirty="0"/>
              <a:t>INSERT MAP</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B8769D1-2BD0-47A6-9553-FDDC59A1896A}"/>
              </a:ext>
            </a:extLst>
          </p:cNvPr>
          <p:cNvSpPr>
            <a:spLocks noGrp="1"/>
          </p:cNvSpPr>
          <p:nvPr>
            <p:ph type="pic" sz="quarter" idx="10" hasCustomPrompt="1"/>
          </p:nvPr>
        </p:nvSpPr>
        <p:spPr>
          <a:xfrm>
            <a:off x="0" y="0"/>
            <a:ext cx="7772400" cy="10058400"/>
          </a:xfrm>
        </p:spPr>
        <p:txBody>
          <a:bodyPr anchor="ctr"/>
          <a:lstStyle>
            <a:lvl1pPr algn="ctr">
              <a:defRPr/>
            </a:lvl1pPr>
          </a:lstStyle>
          <a:p>
            <a:r>
              <a:rPr lang="en-US" dirty="0"/>
              <a:t>INSERT PHOTO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50A8A14-8A73-43E6-8150-0365044C8740}"/>
              </a:ext>
            </a:extLst>
          </p:cNvPr>
          <p:cNvSpPr>
            <a:spLocks noGrp="1"/>
          </p:cNvSpPr>
          <p:nvPr>
            <p:ph type="pic" sz="quarter" idx="10" hasCustomPrompt="1"/>
          </p:nvPr>
        </p:nvSpPr>
        <p:spPr>
          <a:xfrm>
            <a:off x="0" y="5467578"/>
            <a:ext cx="7315200" cy="4144302"/>
          </a:xfrm>
        </p:spPr>
        <p:txBody>
          <a:bodyPr anchor="ctr"/>
          <a:lstStyle>
            <a:lvl1pPr algn="ctr">
              <a:defRPr/>
            </a:lvl1pPr>
          </a:lstStyle>
          <a:p>
            <a:r>
              <a:rPr lang="en-US" dirty="0"/>
              <a:t>INSERT PHOTO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1D8F6A-A1FD-475D-A901-8173168ADCA4}"/>
              </a:ext>
            </a:extLst>
          </p:cNvPr>
          <p:cNvSpPr>
            <a:spLocks noGrp="1"/>
          </p:cNvSpPr>
          <p:nvPr>
            <p:ph type="pic" sz="quarter" idx="10" hasCustomPrompt="1"/>
          </p:nvPr>
        </p:nvSpPr>
        <p:spPr>
          <a:xfrm>
            <a:off x="182878" y="5897879"/>
            <a:ext cx="7589521" cy="3954779"/>
          </a:xfrm>
        </p:spPr>
        <p:txBody>
          <a:bodyPr anchor="ctr"/>
          <a:lstStyle>
            <a:lvl1pPr algn="ctr">
              <a:defRPr/>
            </a:lvl1pPr>
          </a:lstStyle>
          <a:p>
            <a:r>
              <a:rPr lang="en-US" dirty="0"/>
              <a:t>INSERT PHOTO</a:t>
            </a:r>
          </a:p>
        </p:txBody>
      </p:sp>
      <p:sp>
        <p:nvSpPr>
          <p:cNvPr id="9" name="object 3">
            <a:extLst>
              <a:ext uri="{FF2B5EF4-FFF2-40B4-BE49-F238E27FC236}">
                <a16:creationId xmlns:a16="http://schemas.microsoft.com/office/drawing/2014/main" id="{48B37DD9-85FC-4A35-A92E-708079E23A54}"/>
              </a:ext>
            </a:extLst>
          </p:cNvPr>
          <p:cNvSpPr/>
          <p:nvPr userDrawn="1"/>
        </p:nvSpPr>
        <p:spPr>
          <a:xfrm>
            <a:off x="4800600" y="0"/>
            <a:ext cx="2508250" cy="5897880"/>
          </a:xfrm>
          <a:custGeom>
            <a:avLst/>
            <a:gdLst/>
            <a:ahLst/>
            <a:cxnLst/>
            <a:rect l="l" t="t" r="r" b="b"/>
            <a:pathLst>
              <a:path w="2508250" h="5897880">
                <a:moveTo>
                  <a:pt x="0" y="5897880"/>
                </a:moveTo>
                <a:lnTo>
                  <a:pt x="2508250" y="5897880"/>
                </a:lnTo>
                <a:lnTo>
                  <a:pt x="2508250" y="0"/>
                </a:lnTo>
                <a:lnTo>
                  <a:pt x="0" y="0"/>
                </a:lnTo>
                <a:lnTo>
                  <a:pt x="0" y="5897880"/>
                </a:lnTo>
                <a:close/>
              </a:path>
            </a:pathLst>
          </a:custGeom>
          <a:solidFill>
            <a:srgbClr val="4C4D4F"/>
          </a:solidFill>
        </p:spPr>
        <p:txBody>
          <a:bodyPr wrap="square" lIns="0" tIns="0" rIns="0" bIns="0" rtlCol="0"/>
          <a:lstStyle/>
          <a:p>
            <a:endParaRPr/>
          </a:p>
        </p:txBody>
      </p:sp>
      <p:sp>
        <p:nvSpPr>
          <p:cNvPr id="14" name="Picture Placeholder 13">
            <a:extLst>
              <a:ext uri="{FF2B5EF4-FFF2-40B4-BE49-F238E27FC236}">
                <a16:creationId xmlns:a16="http://schemas.microsoft.com/office/drawing/2014/main" id="{F4ADFC03-3AAC-4B86-AAD7-71B24CE2DE50}"/>
              </a:ext>
            </a:extLst>
          </p:cNvPr>
          <p:cNvSpPr>
            <a:spLocks noGrp="1"/>
          </p:cNvSpPr>
          <p:nvPr>
            <p:ph type="pic" sz="quarter" idx="11" hasCustomPrompt="1"/>
          </p:nvPr>
        </p:nvSpPr>
        <p:spPr>
          <a:xfrm>
            <a:off x="5022850" y="457199"/>
            <a:ext cx="2084388" cy="1054786"/>
          </a:xfrm>
        </p:spPr>
        <p:txBody>
          <a:bodyPr anchor="ctr"/>
          <a:lstStyle>
            <a:lvl1pPr algn="ctr">
              <a:defRPr>
                <a:solidFill>
                  <a:schemeClr val="bg1"/>
                </a:solidFill>
              </a:defRPr>
            </a:lvl1pPr>
          </a:lstStyle>
          <a:p>
            <a:r>
              <a:rPr lang="en-US" dirty="0"/>
              <a:t>INSERT PHOTO</a:t>
            </a:r>
          </a:p>
        </p:txBody>
      </p:sp>
      <p:sp>
        <p:nvSpPr>
          <p:cNvPr id="15" name="Picture Placeholder 13">
            <a:extLst>
              <a:ext uri="{FF2B5EF4-FFF2-40B4-BE49-F238E27FC236}">
                <a16:creationId xmlns:a16="http://schemas.microsoft.com/office/drawing/2014/main" id="{8A869053-F42A-4904-B831-983198DE2DAA}"/>
              </a:ext>
            </a:extLst>
          </p:cNvPr>
          <p:cNvSpPr>
            <a:spLocks noGrp="1"/>
          </p:cNvSpPr>
          <p:nvPr>
            <p:ph type="pic" sz="quarter" idx="12" hasCustomPrompt="1"/>
          </p:nvPr>
        </p:nvSpPr>
        <p:spPr>
          <a:xfrm>
            <a:off x="5022088" y="2203392"/>
            <a:ext cx="2084388" cy="1054786"/>
          </a:xfrm>
        </p:spPr>
        <p:txBody>
          <a:bodyPr anchor="ctr"/>
          <a:lstStyle>
            <a:lvl1pPr algn="ctr">
              <a:defRPr>
                <a:solidFill>
                  <a:schemeClr val="bg1"/>
                </a:solidFill>
              </a:defRPr>
            </a:lvl1pPr>
          </a:lstStyle>
          <a:p>
            <a:r>
              <a:rPr lang="en-US" dirty="0"/>
              <a:t>INSERT PHOTO</a:t>
            </a:r>
          </a:p>
        </p:txBody>
      </p:sp>
      <p:sp>
        <p:nvSpPr>
          <p:cNvPr id="16" name="Picture Placeholder 13">
            <a:extLst>
              <a:ext uri="{FF2B5EF4-FFF2-40B4-BE49-F238E27FC236}">
                <a16:creationId xmlns:a16="http://schemas.microsoft.com/office/drawing/2014/main" id="{150FDDA0-7DEE-4C03-A50B-C926CFD9F0D9}"/>
              </a:ext>
            </a:extLst>
          </p:cNvPr>
          <p:cNvSpPr>
            <a:spLocks noGrp="1"/>
          </p:cNvSpPr>
          <p:nvPr>
            <p:ph type="pic" sz="quarter" idx="13" hasCustomPrompt="1"/>
          </p:nvPr>
        </p:nvSpPr>
        <p:spPr>
          <a:xfrm>
            <a:off x="5022088" y="3949013"/>
            <a:ext cx="2084388" cy="1054786"/>
          </a:xfrm>
        </p:spPr>
        <p:txBody>
          <a:bodyPr anchor="ctr"/>
          <a:lstStyle>
            <a:lvl1pPr algn="ctr">
              <a:defRPr>
                <a:solidFill>
                  <a:schemeClr val="bg1"/>
                </a:solidFill>
              </a:defRPr>
            </a:lvl1pPr>
          </a:lstStyle>
          <a:p>
            <a:r>
              <a:rPr lang="en-US" dirty="0"/>
              <a:t>INSERT PHOTO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28FB47-A576-4657-B57E-9CB31894E95F}"/>
              </a:ext>
            </a:extLst>
          </p:cNvPr>
          <p:cNvSpPr>
            <a:spLocks noGrp="1"/>
          </p:cNvSpPr>
          <p:nvPr>
            <p:ph type="pic" sz="quarter" idx="10" hasCustomPrompt="1"/>
          </p:nvPr>
        </p:nvSpPr>
        <p:spPr>
          <a:xfrm>
            <a:off x="0" y="0"/>
            <a:ext cx="7772400" cy="5616994"/>
          </a:xfrm>
        </p:spPr>
        <p:txBody>
          <a:bodyPr anchor="ctr"/>
          <a:lstStyle>
            <a:lvl1pPr algn="ctr">
              <a:defRPr/>
            </a:lvl1pPr>
          </a:lstStyle>
          <a:p>
            <a:r>
              <a:rPr lang="en-US"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4DE40DD-08D1-4390-922A-6894F67C4414}"/>
              </a:ext>
            </a:extLst>
          </p:cNvPr>
          <p:cNvSpPr>
            <a:spLocks noGrp="1"/>
          </p:cNvSpPr>
          <p:nvPr>
            <p:ph type="pic" sz="quarter" idx="10" hasCustomPrompt="1"/>
          </p:nvPr>
        </p:nvSpPr>
        <p:spPr>
          <a:xfrm>
            <a:off x="533400" y="990600"/>
            <a:ext cx="6705600" cy="3581400"/>
          </a:xfrm>
        </p:spPr>
        <p:txBody>
          <a:bodyPr anchor="ctr"/>
          <a:lstStyle>
            <a:lvl1pPr algn="ctr">
              <a:defRPr/>
            </a:lvl1pPr>
          </a:lstStyle>
          <a:p>
            <a:r>
              <a:rPr lang="en-US" dirty="0"/>
              <a:t>INSERT FLOORPLAN</a:t>
            </a:r>
          </a:p>
        </p:txBody>
      </p:sp>
      <p:sp>
        <p:nvSpPr>
          <p:cNvPr id="7" name="Picture Placeholder 4">
            <a:extLst>
              <a:ext uri="{FF2B5EF4-FFF2-40B4-BE49-F238E27FC236}">
                <a16:creationId xmlns:a16="http://schemas.microsoft.com/office/drawing/2014/main" id="{5759F97A-1456-44CE-A7AD-FE029D996B92}"/>
              </a:ext>
            </a:extLst>
          </p:cNvPr>
          <p:cNvSpPr>
            <a:spLocks noGrp="1"/>
          </p:cNvSpPr>
          <p:nvPr>
            <p:ph type="pic" sz="quarter" idx="11" hasCustomPrompt="1"/>
          </p:nvPr>
        </p:nvSpPr>
        <p:spPr>
          <a:xfrm>
            <a:off x="530942" y="5943600"/>
            <a:ext cx="6705600" cy="3581400"/>
          </a:xfrm>
        </p:spPr>
        <p:txBody>
          <a:bodyPr anchor="ctr"/>
          <a:lstStyle>
            <a:lvl1pPr algn="ctr">
              <a:defRPr/>
            </a:lvl1pPr>
          </a:lstStyle>
          <a:p>
            <a:r>
              <a:rPr lang="en-US" dirty="0"/>
              <a:t>INSERT FLOORPLAN</a:t>
            </a:r>
          </a:p>
        </p:txBody>
      </p:sp>
    </p:spTree>
    <p:extLst>
      <p:ext uri="{BB962C8B-B14F-4D97-AF65-F5344CB8AC3E}">
        <p14:creationId xmlns:p14="http://schemas.microsoft.com/office/powerpoint/2010/main" val="3174326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7136" y="378455"/>
            <a:ext cx="6878126" cy="421640"/>
          </a:xfrm>
          <a:prstGeom prst="rect">
            <a:avLst/>
          </a:prstGeom>
        </p:spPr>
        <p:txBody>
          <a:bodyPr wrap="square" lIns="0" tIns="0" rIns="0" bIns="0">
            <a:spAutoFit/>
          </a:bodyPr>
          <a:lstStyle>
            <a:lvl1pPr>
              <a:defRPr sz="2600" b="1" i="0">
                <a:solidFill>
                  <a:srgbClr val="4C4D4F"/>
                </a:solidFill>
                <a:latin typeface="Gotham Bold"/>
                <a:cs typeface="Gotham Bold"/>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9/24/2021</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mailto:first.last@cushwake.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2BD70112-71E1-4D99-9CED-9B33CD58B6B5}"/>
              </a:ext>
            </a:extLst>
          </p:cNvPr>
          <p:cNvPicPr>
            <a:picLocks noGrp="1" noChangeAspect="1"/>
          </p:cNvPicPr>
          <p:nvPr>
            <p:ph type="pic" sz="quarter" idx="10"/>
          </p:nvPr>
        </p:nvPicPr>
        <p:blipFill rotWithShape="1">
          <a:blip r:embed="rId2"/>
          <a:srcRect l="4419" r="4419"/>
          <a:stretch/>
        </p:blipFill>
        <p:spPr>
          <a:xfrm>
            <a:off x="0" y="-27709"/>
            <a:ext cx="7772400" cy="10058400"/>
          </a:xfrm>
        </p:spPr>
      </p:pic>
      <p:sp>
        <p:nvSpPr>
          <p:cNvPr id="3" name="object 3"/>
          <p:cNvSpPr/>
          <p:nvPr/>
        </p:nvSpPr>
        <p:spPr>
          <a:xfrm>
            <a:off x="0" y="4216408"/>
            <a:ext cx="7772400" cy="5842000"/>
          </a:xfrm>
          <a:custGeom>
            <a:avLst/>
            <a:gdLst/>
            <a:ahLst/>
            <a:cxnLst/>
            <a:rect l="l" t="t" r="r" b="b"/>
            <a:pathLst>
              <a:path w="7772400" h="5842000">
                <a:moveTo>
                  <a:pt x="0" y="0"/>
                </a:moveTo>
                <a:lnTo>
                  <a:pt x="0" y="5841991"/>
                </a:lnTo>
                <a:lnTo>
                  <a:pt x="7772400" y="5841991"/>
                </a:lnTo>
                <a:lnTo>
                  <a:pt x="7772400" y="5838523"/>
                </a:lnTo>
                <a:lnTo>
                  <a:pt x="0" y="0"/>
                </a:lnTo>
                <a:close/>
              </a:path>
            </a:pathLst>
          </a:custGeom>
          <a:solidFill>
            <a:srgbClr val="707372">
              <a:alpha val="55999"/>
            </a:srgbClr>
          </a:solidFill>
        </p:spPr>
        <p:txBody>
          <a:bodyPr wrap="square" lIns="0" tIns="0" rIns="0" bIns="0" rtlCol="0"/>
          <a:lstStyle/>
          <a:p>
            <a:endParaRPr/>
          </a:p>
        </p:txBody>
      </p:sp>
      <p:sp>
        <p:nvSpPr>
          <p:cNvPr id="4" name="object 4"/>
          <p:cNvSpPr/>
          <p:nvPr/>
        </p:nvSpPr>
        <p:spPr>
          <a:xfrm>
            <a:off x="0" y="4216408"/>
            <a:ext cx="7772400" cy="5842000"/>
          </a:xfrm>
          <a:custGeom>
            <a:avLst/>
            <a:gdLst/>
            <a:ahLst/>
            <a:cxnLst/>
            <a:rect l="l" t="t" r="r" b="b"/>
            <a:pathLst>
              <a:path w="7772400" h="5842000">
                <a:moveTo>
                  <a:pt x="0" y="0"/>
                </a:moveTo>
                <a:lnTo>
                  <a:pt x="0" y="5841991"/>
                </a:lnTo>
                <a:lnTo>
                  <a:pt x="7772400" y="5841991"/>
                </a:lnTo>
                <a:lnTo>
                  <a:pt x="7772400" y="5838523"/>
                </a:lnTo>
                <a:lnTo>
                  <a:pt x="0" y="0"/>
                </a:lnTo>
                <a:close/>
              </a:path>
            </a:pathLst>
          </a:custGeom>
          <a:solidFill>
            <a:srgbClr val="707372">
              <a:alpha val="75000"/>
            </a:srgbClr>
          </a:solidFill>
        </p:spPr>
        <p:txBody>
          <a:bodyPr wrap="square" lIns="0" tIns="0" rIns="0" bIns="0" rtlCol="0"/>
          <a:lstStyle/>
          <a:p>
            <a:endParaRPr/>
          </a:p>
        </p:txBody>
      </p:sp>
      <p:sp>
        <p:nvSpPr>
          <p:cNvPr id="5" name="object 5"/>
          <p:cNvSpPr/>
          <p:nvPr/>
        </p:nvSpPr>
        <p:spPr>
          <a:xfrm>
            <a:off x="0" y="7767331"/>
            <a:ext cx="7772400" cy="2291080"/>
          </a:xfrm>
          <a:custGeom>
            <a:avLst/>
            <a:gdLst/>
            <a:ahLst/>
            <a:cxnLst/>
            <a:rect l="l" t="t" r="r" b="b"/>
            <a:pathLst>
              <a:path w="7772400" h="2291079">
                <a:moveTo>
                  <a:pt x="7772400" y="0"/>
                </a:moveTo>
                <a:lnTo>
                  <a:pt x="0" y="1790903"/>
                </a:lnTo>
                <a:lnTo>
                  <a:pt x="0" y="2291067"/>
                </a:lnTo>
                <a:lnTo>
                  <a:pt x="7772400" y="2291067"/>
                </a:lnTo>
                <a:lnTo>
                  <a:pt x="7772400" y="0"/>
                </a:lnTo>
                <a:close/>
              </a:path>
            </a:pathLst>
          </a:custGeom>
          <a:solidFill>
            <a:srgbClr val="FFFFFF"/>
          </a:solidFill>
        </p:spPr>
        <p:txBody>
          <a:bodyPr wrap="square" lIns="0" tIns="0" rIns="0" bIns="0" rtlCol="0"/>
          <a:lstStyle/>
          <a:p>
            <a:endParaRPr/>
          </a:p>
        </p:txBody>
      </p:sp>
      <p:sp>
        <p:nvSpPr>
          <p:cNvPr id="6" name="object 6"/>
          <p:cNvSpPr txBox="1"/>
          <p:nvPr/>
        </p:nvSpPr>
        <p:spPr>
          <a:xfrm>
            <a:off x="422564" y="6440483"/>
            <a:ext cx="2590800" cy="505267"/>
          </a:xfrm>
          <a:prstGeom prst="rect">
            <a:avLst/>
          </a:prstGeom>
        </p:spPr>
        <p:txBody>
          <a:bodyPr vert="horz" wrap="square" lIns="0" tIns="12700" rIns="0" bIns="0" rtlCol="0">
            <a:spAutoFit/>
          </a:bodyPr>
          <a:lstStyle/>
          <a:p>
            <a:pPr marL="12700" marR="5080">
              <a:lnSpc>
                <a:spcPct val="100000"/>
              </a:lnSpc>
              <a:spcBef>
                <a:spcPts val="100"/>
              </a:spcBef>
            </a:pPr>
            <a:r>
              <a:rPr lang="es-ES" sz="1600" b="0" dirty="0">
                <a:solidFill>
                  <a:srgbClr val="FFFFFF"/>
                </a:solidFill>
                <a:latin typeface="Arial" panose="020B0604020202020204" pitchFamily="34" charset="0"/>
                <a:cs typeface="Arial" panose="020B0604020202020204" pitchFamily="34" charset="0"/>
              </a:rPr>
              <a:t>611 </a:t>
            </a:r>
            <a:r>
              <a:rPr lang="es-AR" sz="1600" b="0" dirty="0">
                <a:solidFill>
                  <a:srgbClr val="FFFFFF"/>
                </a:solidFill>
                <a:latin typeface="Arial" panose="020B0604020202020204" pitchFamily="34" charset="0"/>
                <a:cs typeface="Arial" panose="020B0604020202020204" pitchFamily="34" charset="0"/>
              </a:rPr>
              <a:t>M2 RENTABLES DISPONIBLES. </a:t>
            </a:r>
            <a:endParaRPr sz="1600" dirty="0">
              <a:latin typeface="Arial" panose="020B0604020202020204" pitchFamily="34" charset="0"/>
              <a:cs typeface="Arial" panose="020B0604020202020204" pitchFamily="34" charset="0"/>
            </a:endParaRPr>
          </a:p>
        </p:txBody>
      </p:sp>
      <p:sp>
        <p:nvSpPr>
          <p:cNvPr id="8" name="object 8"/>
          <p:cNvSpPr txBox="1"/>
          <p:nvPr/>
        </p:nvSpPr>
        <p:spPr>
          <a:xfrm>
            <a:off x="381000" y="7933159"/>
            <a:ext cx="1981200" cy="695062"/>
          </a:xfrm>
          <a:prstGeom prst="rect">
            <a:avLst/>
          </a:prstGeom>
        </p:spPr>
        <p:txBody>
          <a:bodyPr vert="horz" wrap="square" lIns="0" tIns="200660" rIns="0" bIns="0" rtlCol="0">
            <a:spAutoFit/>
          </a:bodyPr>
          <a:lstStyle/>
          <a:p>
            <a:pPr marL="12700">
              <a:lnSpc>
                <a:spcPct val="100000"/>
              </a:lnSpc>
              <a:spcBef>
                <a:spcPts val="565"/>
              </a:spcBef>
            </a:pPr>
            <a:r>
              <a:rPr lang="es-ES" sz="1600" dirty="0">
                <a:solidFill>
                  <a:srgbClr val="FFFFFF"/>
                </a:solidFill>
                <a:latin typeface="Arial" panose="020B0604020202020204" pitchFamily="34" charset="0"/>
                <a:cs typeface="Arial" panose="020B0604020202020204" pitchFamily="34" charset="0"/>
              </a:rPr>
              <a:t>CATALINAS</a:t>
            </a:r>
            <a:br>
              <a:rPr lang="es-ES" sz="1600" dirty="0">
                <a:solidFill>
                  <a:srgbClr val="FFFFFF"/>
                </a:solidFill>
                <a:latin typeface="Arial" panose="020B0604020202020204" pitchFamily="34" charset="0"/>
                <a:cs typeface="Arial" panose="020B0604020202020204" pitchFamily="34" charset="0"/>
              </a:rPr>
            </a:br>
            <a:r>
              <a:rPr lang="es-ES" sz="1600" dirty="0">
                <a:solidFill>
                  <a:srgbClr val="FFFFFF"/>
                </a:solidFill>
                <a:latin typeface="Arial" panose="020B0604020202020204" pitchFamily="34" charset="0"/>
                <a:cs typeface="Arial" panose="020B0604020202020204" pitchFamily="34" charset="0"/>
              </a:rPr>
              <a:t>CAPITAL FEDERAL</a:t>
            </a:r>
            <a:endParaRPr sz="1600" dirty="0">
              <a:latin typeface="Arial" panose="020B0604020202020204" pitchFamily="34" charset="0"/>
              <a:cs typeface="Arial" panose="020B0604020202020204" pitchFamily="34" charset="0"/>
            </a:endParaRPr>
          </a:p>
        </p:txBody>
      </p:sp>
      <p:sp>
        <p:nvSpPr>
          <p:cNvPr id="9" name="object 9"/>
          <p:cNvSpPr/>
          <p:nvPr/>
        </p:nvSpPr>
        <p:spPr>
          <a:xfrm>
            <a:off x="4758804" y="8854923"/>
            <a:ext cx="2766852" cy="943570"/>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idx="4294967295"/>
          </p:nvPr>
        </p:nvSpPr>
        <p:spPr>
          <a:xfrm>
            <a:off x="178413" y="304800"/>
            <a:ext cx="2740025" cy="897938"/>
          </a:xfrm>
          <a:prstGeom prst="rect">
            <a:avLst/>
          </a:prstGeom>
        </p:spPr>
        <p:txBody>
          <a:bodyPr vert="horz" wrap="square" lIns="0" tIns="118745" rIns="0" bIns="0" rtlCol="0">
            <a:spAutoFit/>
          </a:bodyPr>
          <a:lstStyle/>
          <a:p>
            <a:pPr marL="12700" marR="5080">
              <a:lnSpc>
                <a:spcPct val="78800"/>
              </a:lnSpc>
              <a:spcBef>
                <a:spcPts val="935"/>
              </a:spcBef>
            </a:pPr>
            <a:r>
              <a:rPr lang="es-AR" sz="3200" i="1" dirty="0">
                <a:solidFill>
                  <a:schemeClr val="bg1">
                    <a:lumMod val="65000"/>
                  </a:schemeClr>
                </a:solidFill>
                <a:latin typeface="Arial" panose="020B0604020202020204" pitchFamily="34" charset="0"/>
                <a:cs typeface="Arial" panose="020B0604020202020204" pitchFamily="34" charset="0"/>
              </a:rPr>
              <a:t>OFICINAS EN ALQUILER</a:t>
            </a:r>
            <a:endParaRPr sz="3200" dirty="0">
              <a:solidFill>
                <a:schemeClr val="bg1">
                  <a:lumMod val="6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AA9D17E-1453-4353-BD63-C1B514712179}"/>
              </a:ext>
            </a:extLst>
          </p:cNvPr>
          <p:cNvSpPr txBox="1"/>
          <p:nvPr/>
        </p:nvSpPr>
        <p:spPr>
          <a:xfrm>
            <a:off x="296444" y="7163385"/>
            <a:ext cx="3589756" cy="994568"/>
          </a:xfrm>
          <a:prstGeom prst="rect">
            <a:avLst/>
          </a:prstGeom>
          <a:noFill/>
        </p:spPr>
        <p:txBody>
          <a:bodyPr wrap="square" rtlCol="0">
            <a:spAutoFit/>
          </a:bodyPr>
          <a:lstStyle/>
          <a:p>
            <a:pPr>
              <a:lnSpc>
                <a:spcPts val="3500"/>
              </a:lnSpc>
            </a:pPr>
            <a:r>
              <a:rPr lang="en-US" sz="4000" b="1" dirty="0">
                <a:solidFill>
                  <a:srgbClr val="B5BF35"/>
                </a:solidFill>
                <a:latin typeface="Arial" panose="020B0604020202020204" pitchFamily="34" charset="0"/>
                <a:cs typeface="Arial" panose="020B0604020202020204" pitchFamily="34" charset="0"/>
              </a:rPr>
              <a:t>A</a:t>
            </a:r>
            <a:r>
              <a:rPr lang="en-US" sz="4000" b="1" dirty="0">
                <a:solidFill>
                  <a:schemeClr val="bg1"/>
                </a:solidFill>
                <a:latin typeface="Arial" panose="020B0604020202020204" pitchFamily="34" charset="0"/>
                <a:cs typeface="Arial" panose="020B0604020202020204" pitchFamily="34" charset="0"/>
              </a:rPr>
              <a:t>LEM</a:t>
            </a:r>
            <a:br>
              <a:rPr lang="en-US" sz="4000" b="1" dirty="0">
                <a:solidFill>
                  <a:schemeClr val="bg1"/>
                </a:solidFill>
                <a:latin typeface="Arial" panose="020B0604020202020204" pitchFamily="34" charset="0"/>
                <a:cs typeface="Arial" panose="020B0604020202020204" pitchFamily="34" charset="0"/>
              </a:rPr>
            </a:br>
            <a:r>
              <a:rPr lang="en-US" sz="4000" b="1" dirty="0">
                <a:solidFill>
                  <a:srgbClr val="B5BF35"/>
                </a:solidFill>
                <a:latin typeface="Arial" panose="020B0604020202020204" pitchFamily="34" charset="0"/>
                <a:cs typeface="Arial" panose="020B0604020202020204" pitchFamily="34" charset="0"/>
              </a:rPr>
              <a:t>9</a:t>
            </a:r>
            <a:r>
              <a:rPr lang="en-US" sz="4000" b="1" dirty="0">
                <a:solidFill>
                  <a:schemeClr val="bg1"/>
                </a:solidFill>
                <a:latin typeface="Arial" panose="020B0604020202020204" pitchFamily="34" charset="0"/>
                <a:cs typeface="Arial" panose="020B0604020202020204" pitchFamily="34" charset="0"/>
              </a:rPr>
              <a:t>86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Alquiler de Oficinas Av Leandro N. Alem 986 - Zona Catalinas, Capital  Federal - ZonaProp">
            <a:extLst>
              <a:ext uri="{FF2B5EF4-FFF2-40B4-BE49-F238E27FC236}">
                <a16:creationId xmlns:a16="http://schemas.microsoft.com/office/drawing/2014/main" id="{2DCAC09B-C9F1-4518-B7BD-1CD90CAB8F9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086" b="1086"/>
          <a:stretch>
            <a:fillRect/>
          </a:stretch>
        </p:blipFill>
        <p:spPr bwMode="auto">
          <a:xfrm>
            <a:off x="0" y="-14288"/>
            <a:ext cx="7772400" cy="5618163"/>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p:nvPr/>
        </p:nvSpPr>
        <p:spPr>
          <a:xfrm>
            <a:off x="2133600" y="6049811"/>
            <a:ext cx="3819798" cy="398827"/>
          </a:xfrm>
          <a:prstGeom prst="rect">
            <a:avLst/>
          </a:prstGeom>
        </p:spPr>
        <p:txBody>
          <a:bodyPr vert="horz" wrap="square" lIns="0" tIns="13970" rIns="0" bIns="0" rtlCol="0">
            <a:spAutoFit/>
          </a:bodyPr>
          <a:lstStyle/>
          <a:p>
            <a:pPr marL="12700">
              <a:lnSpc>
                <a:spcPct val="100000"/>
              </a:lnSpc>
              <a:spcBef>
                <a:spcPts val="110"/>
              </a:spcBef>
            </a:pPr>
            <a:r>
              <a:rPr lang="es-AR" sz="2500" b="0" dirty="0">
                <a:solidFill>
                  <a:srgbClr val="B5BF35"/>
                </a:solidFill>
                <a:latin typeface="Arial" panose="020B0604020202020204" pitchFamily="34" charset="0"/>
                <a:cs typeface="Arial" panose="020B0604020202020204" pitchFamily="34" charset="0"/>
              </a:rPr>
              <a:t>ALQUILER DE OFICINAS</a:t>
            </a:r>
            <a:endParaRPr sz="2500" dirty="0">
              <a:latin typeface="Arial" panose="020B0604020202020204" pitchFamily="34" charset="0"/>
              <a:cs typeface="Arial" panose="020B0604020202020204" pitchFamily="34" charset="0"/>
            </a:endParaRPr>
          </a:p>
        </p:txBody>
      </p:sp>
      <p:sp>
        <p:nvSpPr>
          <p:cNvPr id="4" name="object 4"/>
          <p:cNvSpPr txBox="1"/>
          <p:nvPr/>
        </p:nvSpPr>
        <p:spPr>
          <a:xfrm>
            <a:off x="818998" y="6289725"/>
            <a:ext cx="5892165" cy="1984518"/>
          </a:xfrm>
          <a:prstGeom prst="rect">
            <a:avLst/>
          </a:prstGeom>
        </p:spPr>
        <p:txBody>
          <a:bodyPr vert="horz" wrap="square" lIns="0" tIns="258445" rIns="0" bIns="0" rtlCol="0">
            <a:spAutoFit/>
          </a:bodyPr>
          <a:lstStyle/>
          <a:p>
            <a:pPr marL="12700">
              <a:lnSpc>
                <a:spcPct val="100000"/>
              </a:lnSpc>
              <a:spcBef>
                <a:spcPts val="2035"/>
              </a:spcBef>
            </a:pPr>
            <a:r>
              <a:rPr lang="es-AR" sz="6150" b="1" dirty="0">
                <a:solidFill>
                  <a:srgbClr val="B5BF35"/>
                </a:solidFill>
                <a:latin typeface="Arial" panose="020B0604020202020204" pitchFamily="34" charset="0"/>
                <a:cs typeface="Arial" panose="020B0604020202020204" pitchFamily="34" charset="0"/>
              </a:rPr>
              <a:t>A</a:t>
            </a:r>
            <a:r>
              <a:rPr lang="es-AR" sz="6150" b="1" dirty="0">
                <a:solidFill>
                  <a:srgbClr val="4C4D4F"/>
                </a:solidFill>
                <a:latin typeface="Arial" panose="020B0604020202020204" pitchFamily="34" charset="0"/>
                <a:cs typeface="Arial" panose="020B0604020202020204" pitchFamily="34" charset="0"/>
              </a:rPr>
              <a:t>LEM</a:t>
            </a:r>
            <a:r>
              <a:rPr sz="6150" b="1" dirty="0">
                <a:solidFill>
                  <a:srgbClr val="4C4D4F"/>
                </a:solidFill>
                <a:latin typeface="Arial" panose="020B0604020202020204" pitchFamily="34" charset="0"/>
                <a:cs typeface="Arial" panose="020B0604020202020204" pitchFamily="34" charset="0"/>
              </a:rPr>
              <a:t> </a:t>
            </a:r>
            <a:r>
              <a:rPr lang="es-AR" sz="6150" b="1" dirty="0">
                <a:solidFill>
                  <a:srgbClr val="B5BF35"/>
                </a:solidFill>
                <a:latin typeface="Arial" panose="020B0604020202020204" pitchFamily="34" charset="0"/>
                <a:cs typeface="Arial" panose="020B0604020202020204" pitchFamily="34" charset="0"/>
              </a:rPr>
              <a:t>9</a:t>
            </a:r>
            <a:r>
              <a:rPr lang="es-AR" sz="6150" b="1" dirty="0">
                <a:solidFill>
                  <a:srgbClr val="4C4D4F"/>
                </a:solidFill>
                <a:latin typeface="Arial" panose="020B0604020202020204" pitchFamily="34" charset="0"/>
                <a:cs typeface="Arial" panose="020B0604020202020204" pitchFamily="34" charset="0"/>
              </a:rPr>
              <a:t>86</a:t>
            </a:r>
          </a:p>
          <a:p>
            <a:pPr marL="76835" marR="0" lvl="0" indent="0" algn="l" defTabSz="914400" rtl="0" eaLnBrk="1" fontAlgn="auto" latinLnBrk="0" hangingPunct="1">
              <a:lnSpc>
                <a:spcPct val="100000"/>
              </a:lnSpc>
              <a:spcBef>
                <a:spcPts val="345"/>
              </a:spcBef>
              <a:spcAft>
                <a:spcPts val="0"/>
              </a:spcAft>
              <a:buClrTx/>
              <a:buSzTx/>
              <a:buFontTx/>
              <a:buNone/>
              <a:tabLst/>
              <a:defRPr/>
            </a:pPr>
            <a:r>
              <a:rPr kumimoji="0" lang="es-ES" sz="1200" b="0" i="0" u="none" strike="noStrike" kern="1200" cap="none" spc="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rPr>
              <a:t>Alem 986 es un edificio de oficinas que se encuentra ubicada en Catalinas, Capital Federal, la zona más atractiva del CBD. La misma tiene un excelente acceso por Av. 9 de Julio y cuenta con varios medios de transporte por su cercanía a la</a:t>
            </a:r>
            <a:r>
              <a:rPr lang="es-ES" sz="1200" dirty="0">
                <a:solidFill>
                  <a:srgbClr val="4C4D4F"/>
                </a:solidFill>
                <a:latin typeface="Arial" panose="020B0604020202020204" pitchFamily="34" charset="0"/>
                <a:cs typeface="Arial" panose="020B0604020202020204" pitchFamily="34" charset="0"/>
              </a:rPr>
              <a:t>s estaciones de Retiro y Catalinas</a:t>
            </a:r>
            <a:r>
              <a:rPr kumimoji="0" lang="es-ES" sz="1200" b="0" i="0" u="none" strike="noStrike" kern="1200" cap="none" spc="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rPr>
              <a:t>.</a:t>
            </a:r>
            <a:endParaRPr sz="6150" dirty="0">
              <a:latin typeface="Arial" panose="020B0604020202020204" pitchFamily="34" charset="0"/>
              <a:cs typeface="Arial" panose="020B0604020202020204" pitchFamily="34" charset="0"/>
            </a:endParaRPr>
          </a:p>
        </p:txBody>
      </p:sp>
      <p:sp>
        <p:nvSpPr>
          <p:cNvPr id="5" name="object 5"/>
          <p:cNvSpPr/>
          <p:nvPr/>
        </p:nvSpPr>
        <p:spPr>
          <a:xfrm>
            <a:off x="0" y="3050726"/>
            <a:ext cx="3416300" cy="2566670"/>
          </a:xfrm>
          <a:custGeom>
            <a:avLst/>
            <a:gdLst/>
            <a:ahLst/>
            <a:cxnLst/>
            <a:rect l="l" t="t" r="r" b="b"/>
            <a:pathLst>
              <a:path w="3416300" h="2566670">
                <a:moveTo>
                  <a:pt x="0" y="0"/>
                </a:moveTo>
                <a:lnTo>
                  <a:pt x="0" y="2566273"/>
                </a:lnTo>
                <a:lnTo>
                  <a:pt x="3416300" y="2566273"/>
                </a:lnTo>
                <a:lnTo>
                  <a:pt x="0" y="0"/>
                </a:lnTo>
                <a:close/>
              </a:path>
            </a:pathLst>
          </a:custGeom>
          <a:solidFill>
            <a:srgbClr val="707372">
              <a:alpha val="75000"/>
            </a:srgbClr>
          </a:solidFill>
        </p:spPr>
        <p:txBody>
          <a:bodyPr wrap="square" lIns="0" tIns="0" rIns="0" bIns="0" rtlCol="0"/>
          <a:lstStyle/>
          <a:p>
            <a:endParaRPr/>
          </a:p>
        </p:txBody>
      </p:sp>
      <p:sp>
        <p:nvSpPr>
          <p:cNvPr id="8" name="object 8"/>
          <p:cNvSpPr txBox="1"/>
          <p:nvPr/>
        </p:nvSpPr>
        <p:spPr>
          <a:xfrm>
            <a:off x="1219523" y="8996826"/>
            <a:ext cx="5299075" cy="408940"/>
          </a:xfrm>
          <a:prstGeom prst="rect">
            <a:avLst/>
          </a:prstGeom>
        </p:spPr>
        <p:txBody>
          <a:bodyPr vert="horz" wrap="square" lIns="0" tIns="13970" rIns="0" bIns="0" rtlCol="0">
            <a:spAutoFit/>
          </a:bodyPr>
          <a:lstStyle/>
          <a:p>
            <a:pPr marL="12700">
              <a:lnSpc>
                <a:spcPct val="100000"/>
              </a:lnSpc>
              <a:spcBef>
                <a:spcPts val="110"/>
              </a:spcBef>
            </a:pPr>
            <a:r>
              <a:rPr lang="es-AR" sz="2500" b="1" i="1" dirty="0">
                <a:solidFill>
                  <a:srgbClr val="B5BF35"/>
                </a:solidFill>
                <a:latin typeface="Arial" panose="020B0604020202020204" pitchFamily="34" charset="0"/>
                <a:cs typeface="Arial" panose="020B0604020202020204" pitchFamily="34" charset="0"/>
              </a:rPr>
              <a:t>611</a:t>
            </a:r>
            <a:r>
              <a:rPr sz="2500" b="1" i="1" dirty="0">
                <a:solidFill>
                  <a:srgbClr val="B5BF35"/>
                </a:solidFill>
                <a:latin typeface="Arial" panose="020B0604020202020204" pitchFamily="34" charset="0"/>
                <a:cs typeface="Arial" panose="020B0604020202020204" pitchFamily="34" charset="0"/>
              </a:rPr>
              <a:t> </a:t>
            </a:r>
            <a:r>
              <a:rPr lang="es-AR" sz="2500" b="1" i="1" dirty="0">
                <a:solidFill>
                  <a:srgbClr val="B5BF35"/>
                </a:solidFill>
                <a:latin typeface="Arial" panose="020B0604020202020204" pitchFamily="34" charset="0"/>
                <a:cs typeface="Arial" panose="020B0604020202020204" pitchFamily="34" charset="0"/>
              </a:rPr>
              <a:t>m2</a:t>
            </a:r>
            <a:r>
              <a:rPr sz="2500" b="1" i="1" dirty="0">
                <a:solidFill>
                  <a:srgbClr val="B5BF35"/>
                </a:solidFill>
                <a:latin typeface="Arial" panose="020B0604020202020204" pitchFamily="34" charset="0"/>
                <a:cs typeface="Arial" panose="020B0604020202020204" pitchFamily="34" charset="0"/>
              </a:rPr>
              <a:t> </a:t>
            </a:r>
            <a:r>
              <a:rPr lang="es-AR" sz="2500" b="1" i="1" dirty="0">
                <a:solidFill>
                  <a:srgbClr val="ABA8A4"/>
                </a:solidFill>
                <a:latin typeface="Arial" panose="020B0604020202020204" pitchFamily="34" charset="0"/>
                <a:cs typeface="Arial" panose="020B0604020202020204" pitchFamily="34" charset="0"/>
              </a:rPr>
              <a:t>distribuidos en 1 planta</a:t>
            </a:r>
            <a:endParaRPr sz="2500" dirty="0">
              <a:latin typeface="Arial" panose="020B0604020202020204" pitchFamily="34" charset="0"/>
              <a:cs typeface="Arial" panose="020B0604020202020204" pitchFamily="34" charset="0"/>
            </a:endParaRPr>
          </a:p>
        </p:txBody>
      </p:sp>
      <p:sp>
        <p:nvSpPr>
          <p:cNvPr id="9" name="object 9"/>
          <p:cNvSpPr/>
          <p:nvPr/>
        </p:nvSpPr>
        <p:spPr>
          <a:xfrm>
            <a:off x="818998" y="8915772"/>
            <a:ext cx="1893570" cy="633095"/>
          </a:xfrm>
          <a:custGeom>
            <a:avLst/>
            <a:gdLst/>
            <a:ahLst/>
            <a:cxnLst/>
            <a:rect l="l" t="t" r="r" b="b"/>
            <a:pathLst>
              <a:path w="1893570" h="633095">
                <a:moveTo>
                  <a:pt x="484682" y="0"/>
                </a:moveTo>
                <a:lnTo>
                  <a:pt x="333019" y="0"/>
                </a:lnTo>
                <a:lnTo>
                  <a:pt x="0" y="632955"/>
                </a:lnTo>
                <a:lnTo>
                  <a:pt x="1893265" y="632968"/>
                </a:lnTo>
              </a:path>
            </a:pathLst>
          </a:custGeom>
          <a:ln w="38100">
            <a:solidFill>
              <a:srgbClr val="B5BF35"/>
            </a:solidFill>
          </a:ln>
        </p:spPr>
        <p:txBody>
          <a:bodyPr wrap="square" lIns="0" tIns="0" rIns="0" bIns="0" rtlCol="0"/>
          <a:lstStyle/>
          <a:p>
            <a:endParaRPr/>
          </a:p>
        </p:txBody>
      </p:sp>
      <p:sp>
        <p:nvSpPr>
          <p:cNvPr id="10" name="object 10"/>
          <p:cNvSpPr/>
          <p:nvPr/>
        </p:nvSpPr>
        <p:spPr>
          <a:xfrm>
            <a:off x="5620055" y="8915776"/>
            <a:ext cx="1410335" cy="633095"/>
          </a:xfrm>
          <a:custGeom>
            <a:avLst/>
            <a:gdLst/>
            <a:ahLst/>
            <a:cxnLst/>
            <a:rect l="l" t="t" r="r" b="b"/>
            <a:pathLst>
              <a:path w="1410334" h="633095">
                <a:moveTo>
                  <a:pt x="925322" y="632955"/>
                </a:moveTo>
                <a:lnTo>
                  <a:pt x="1076985" y="632955"/>
                </a:lnTo>
                <a:lnTo>
                  <a:pt x="1410004" y="0"/>
                </a:lnTo>
                <a:lnTo>
                  <a:pt x="0" y="0"/>
                </a:lnTo>
              </a:path>
            </a:pathLst>
          </a:custGeom>
          <a:ln w="38100">
            <a:solidFill>
              <a:srgbClr val="B5BF35"/>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3509437"/>
          </a:xfrm>
          <a:prstGeom prst="rect">
            <a:avLst/>
          </a:prstGeom>
          <a:blipFill>
            <a:blip r:embed="rId2" cstate="print"/>
            <a:stretch>
              <a:fillRect/>
            </a:stretch>
          </a:blipFill>
        </p:spPr>
        <p:txBody>
          <a:bodyPr wrap="square" lIns="0" tIns="0" rIns="0" bIns="0" rtlCol="0"/>
          <a:lstStyle/>
          <a:p>
            <a:endParaRPr/>
          </a:p>
        </p:txBody>
      </p:sp>
      <p:sp>
        <p:nvSpPr>
          <p:cNvPr id="28" name="object 3">
            <a:extLst>
              <a:ext uri="{FF2B5EF4-FFF2-40B4-BE49-F238E27FC236}">
                <a16:creationId xmlns:a16="http://schemas.microsoft.com/office/drawing/2014/main" id="{18C19B60-4BD1-4EDB-85ED-392FE855E1C5}"/>
              </a:ext>
            </a:extLst>
          </p:cNvPr>
          <p:cNvSpPr/>
          <p:nvPr/>
        </p:nvSpPr>
        <p:spPr>
          <a:xfrm>
            <a:off x="4800600" y="0"/>
            <a:ext cx="2508250" cy="5897880"/>
          </a:xfrm>
          <a:custGeom>
            <a:avLst/>
            <a:gdLst/>
            <a:ahLst/>
            <a:cxnLst/>
            <a:rect l="l" t="t" r="r" b="b"/>
            <a:pathLst>
              <a:path w="2508250" h="5897880">
                <a:moveTo>
                  <a:pt x="0" y="5897880"/>
                </a:moveTo>
                <a:lnTo>
                  <a:pt x="2508250" y="5897880"/>
                </a:lnTo>
                <a:lnTo>
                  <a:pt x="2508250" y="0"/>
                </a:lnTo>
                <a:lnTo>
                  <a:pt x="0" y="0"/>
                </a:lnTo>
                <a:lnTo>
                  <a:pt x="0" y="5897880"/>
                </a:lnTo>
                <a:close/>
              </a:path>
            </a:pathLst>
          </a:custGeom>
          <a:solidFill>
            <a:srgbClr val="4C4D4F"/>
          </a:solidFill>
        </p:spPr>
        <p:txBody>
          <a:bodyPr wrap="square" lIns="0" tIns="0" rIns="0" bIns="0" rtlCol="0"/>
          <a:lstStyle/>
          <a:p>
            <a:endParaRPr/>
          </a:p>
        </p:txBody>
      </p:sp>
      <p:sp>
        <p:nvSpPr>
          <p:cNvPr id="4" name="object 4"/>
          <p:cNvSpPr txBox="1"/>
          <p:nvPr/>
        </p:nvSpPr>
        <p:spPr>
          <a:xfrm>
            <a:off x="691532" y="903042"/>
            <a:ext cx="1354455" cy="700192"/>
          </a:xfrm>
          <a:prstGeom prst="rect">
            <a:avLst/>
          </a:prstGeom>
        </p:spPr>
        <p:txBody>
          <a:bodyPr vert="horz" wrap="square" lIns="0" tIns="111760" rIns="0" bIns="0" rtlCol="0">
            <a:spAutoFit/>
          </a:bodyPr>
          <a:lstStyle/>
          <a:p>
            <a:pPr algn="ctr">
              <a:lnSpc>
                <a:spcPct val="100000"/>
              </a:lnSpc>
              <a:spcBef>
                <a:spcPts val="880"/>
              </a:spcBef>
            </a:pPr>
            <a:r>
              <a:rPr lang="es-AR" sz="2200" b="1" dirty="0">
                <a:solidFill>
                  <a:srgbClr val="B5BF35"/>
                </a:solidFill>
                <a:latin typeface="Arial" panose="020B0604020202020204" pitchFamily="34" charset="0"/>
                <a:cs typeface="Arial" panose="020B0604020202020204" pitchFamily="34" charset="0"/>
              </a:rPr>
              <a:t>611 M2</a:t>
            </a:r>
            <a:endParaRPr sz="2200" dirty="0">
              <a:latin typeface="Arial" panose="020B0604020202020204" pitchFamily="34" charset="0"/>
              <a:cs typeface="Arial" panose="020B0604020202020204" pitchFamily="34" charset="0"/>
            </a:endParaRPr>
          </a:p>
          <a:p>
            <a:pPr marL="147955" marR="140335" algn="ctr">
              <a:lnSpc>
                <a:spcPct val="100000"/>
              </a:lnSpc>
              <a:spcBef>
                <a:spcPts val="515"/>
              </a:spcBef>
            </a:pPr>
            <a:r>
              <a:rPr lang="es-AR" sz="1200" b="0" dirty="0">
                <a:solidFill>
                  <a:srgbClr val="4C4D4F"/>
                </a:solidFill>
                <a:latin typeface="Arial" panose="020B0604020202020204" pitchFamily="34" charset="0"/>
                <a:cs typeface="Arial" panose="020B0604020202020204" pitchFamily="34" charset="0"/>
              </a:rPr>
              <a:t>PLANTA TIPO</a:t>
            </a:r>
            <a:endParaRPr sz="1200" dirty="0">
              <a:latin typeface="Arial" panose="020B0604020202020204" pitchFamily="34" charset="0"/>
              <a:cs typeface="Arial" panose="020B0604020202020204" pitchFamily="34" charset="0"/>
            </a:endParaRPr>
          </a:p>
        </p:txBody>
      </p:sp>
      <p:sp>
        <p:nvSpPr>
          <p:cNvPr id="5" name="object 5"/>
          <p:cNvSpPr txBox="1"/>
          <p:nvPr/>
        </p:nvSpPr>
        <p:spPr>
          <a:xfrm>
            <a:off x="2657153" y="903042"/>
            <a:ext cx="1480820" cy="884858"/>
          </a:xfrm>
          <a:prstGeom prst="rect">
            <a:avLst/>
          </a:prstGeom>
        </p:spPr>
        <p:txBody>
          <a:bodyPr vert="horz" wrap="square" lIns="0" tIns="111760" rIns="0" bIns="0" rtlCol="0">
            <a:spAutoFit/>
          </a:bodyPr>
          <a:lstStyle/>
          <a:p>
            <a:pPr algn="ctr">
              <a:lnSpc>
                <a:spcPct val="100000"/>
              </a:lnSpc>
              <a:spcBef>
                <a:spcPts val="880"/>
              </a:spcBef>
            </a:pPr>
            <a:r>
              <a:rPr lang="es-AR" sz="2200" b="1" dirty="0">
                <a:solidFill>
                  <a:srgbClr val="B5BF35"/>
                </a:solidFill>
                <a:latin typeface="Arial" panose="020B0604020202020204" pitchFamily="34" charset="0"/>
                <a:cs typeface="Arial" panose="020B0604020202020204" pitchFamily="34" charset="0"/>
              </a:rPr>
              <a:t>3</a:t>
            </a:r>
            <a:endParaRPr sz="2200" dirty="0">
              <a:latin typeface="Arial" panose="020B0604020202020204" pitchFamily="34" charset="0"/>
              <a:cs typeface="Arial" panose="020B0604020202020204" pitchFamily="34" charset="0"/>
            </a:endParaRPr>
          </a:p>
          <a:p>
            <a:pPr marL="211454" marR="203835" algn="ctr">
              <a:lnSpc>
                <a:spcPct val="100000"/>
              </a:lnSpc>
              <a:spcBef>
                <a:spcPts val="515"/>
              </a:spcBef>
            </a:pPr>
            <a:r>
              <a:rPr lang="es-AR" sz="1200" dirty="0">
                <a:solidFill>
                  <a:srgbClr val="4C4D4F"/>
                </a:solidFill>
                <a:latin typeface="Arial" panose="020B0604020202020204" pitchFamily="34" charset="0"/>
                <a:cs typeface="Arial" panose="020B0604020202020204" pitchFamily="34" charset="0"/>
              </a:rPr>
              <a:t>ESPACIOS COCHERA</a:t>
            </a:r>
            <a:endParaRPr sz="1200" dirty="0">
              <a:latin typeface="Arial" panose="020B0604020202020204" pitchFamily="34" charset="0"/>
              <a:cs typeface="Arial" panose="020B0604020202020204" pitchFamily="34" charset="0"/>
            </a:endParaRPr>
          </a:p>
        </p:txBody>
      </p:sp>
      <p:sp>
        <p:nvSpPr>
          <p:cNvPr id="6" name="object 6"/>
          <p:cNvSpPr txBox="1"/>
          <p:nvPr/>
        </p:nvSpPr>
        <p:spPr>
          <a:xfrm>
            <a:off x="691532" y="3217236"/>
            <a:ext cx="1354455" cy="1069524"/>
          </a:xfrm>
          <a:prstGeom prst="rect">
            <a:avLst/>
          </a:prstGeom>
        </p:spPr>
        <p:txBody>
          <a:bodyPr vert="horz" wrap="square" lIns="0" tIns="111760" rIns="0" bIns="0" rtlCol="0">
            <a:spAutoFit/>
          </a:bodyPr>
          <a:lstStyle/>
          <a:p>
            <a:pPr algn="ctr">
              <a:lnSpc>
                <a:spcPct val="100000"/>
              </a:lnSpc>
              <a:spcBef>
                <a:spcPts val="880"/>
              </a:spcBef>
            </a:pPr>
            <a:r>
              <a:rPr lang="es-AR" sz="2200" b="1" dirty="0">
                <a:solidFill>
                  <a:srgbClr val="B5BF35"/>
                </a:solidFill>
                <a:latin typeface="Arial" panose="020B0604020202020204" pitchFamily="34" charset="0"/>
                <a:cs typeface="Arial" panose="020B0604020202020204" pitchFamily="34" charset="0"/>
              </a:rPr>
              <a:t>AC</a:t>
            </a:r>
            <a:endParaRPr sz="2200" dirty="0">
              <a:latin typeface="Arial" panose="020B0604020202020204" pitchFamily="34" charset="0"/>
              <a:cs typeface="Arial" panose="020B0604020202020204" pitchFamily="34" charset="0"/>
            </a:endParaRPr>
          </a:p>
          <a:p>
            <a:pPr marL="147955" marR="140335" algn="ctr">
              <a:lnSpc>
                <a:spcPct val="100000"/>
              </a:lnSpc>
              <a:spcBef>
                <a:spcPts val="515"/>
              </a:spcBef>
            </a:pPr>
            <a:r>
              <a:rPr lang="es-AR" sz="1200" b="0" dirty="0">
                <a:solidFill>
                  <a:srgbClr val="4C4D4F"/>
                </a:solidFill>
                <a:latin typeface="Arial" panose="020B0604020202020204" pitchFamily="34" charset="0"/>
                <a:cs typeface="Arial" panose="020B0604020202020204" pitchFamily="34" charset="0"/>
              </a:rPr>
              <a:t>CENTRAL CON FANCOIL PERIMETRAL</a:t>
            </a:r>
            <a:endParaRPr sz="1200" dirty="0">
              <a:latin typeface="Arial" panose="020B0604020202020204" pitchFamily="34" charset="0"/>
              <a:cs typeface="Arial" panose="020B0604020202020204" pitchFamily="34" charset="0"/>
            </a:endParaRPr>
          </a:p>
        </p:txBody>
      </p:sp>
      <p:sp>
        <p:nvSpPr>
          <p:cNvPr id="7" name="object 7"/>
          <p:cNvSpPr txBox="1"/>
          <p:nvPr/>
        </p:nvSpPr>
        <p:spPr>
          <a:xfrm>
            <a:off x="487994" y="4394930"/>
            <a:ext cx="1761530" cy="700192"/>
          </a:xfrm>
          <a:prstGeom prst="rect">
            <a:avLst/>
          </a:prstGeom>
        </p:spPr>
        <p:txBody>
          <a:bodyPr vert="horz" wrap="square" lIns="0" tIns="111760" rIns="0" bIns="0" rtlCol="0">
            <a:spAutoFit/>
          </a:bodyPr>
          <a:lstStyle/>
          <a:p>
            <a:pPr algn="ctr">
              <a:lnSpc>
                <a:spcPct val="100000"/>
              </a:lnSpc>
              <a:spcBef>
                <a:spcPts val="880"/>
              </a:spcBef>
            </a:pPr>
            <a:r>
              <a:rPr lang="es-AR" sz="2200" b="1" dirty="0">
                <a:solidFill>
                  <a:srgbClr val="B5BF35"/>
                </a:solidFill>
                <a:latin typeface="Arial" panose="020B0604020202020204" pitchFamily="34" charset="0"/>
                <a:cs typeface="Arial" panose="020B0604020202020204" pitchFamily="34" charset="0"/>
              </a:rPr>
              <a:t>CABLEADO</a:t>
            </a:r>
            <a:endParaRPr sz="2200" dirty="0">
              <a:latin typeface="Arial" panose="020B0604020202020204" pitchFamily="34" charset="0"/>
              <a:cs typeface="Arial" panose="020B0604020202020204" pitchFamily="34" charset="0"/>
            </a:endParaRPr>
          </a:p>
          <a:p>
            <a:pPr marL="147955" marR="140335" algn="ctr">
              <a:lnSpc>
                <a:spcPct val="100000"/>
              </a:lnSpc>
              <a:spcBef>
                <a:spcPts val="515"/>
              </a:spcBef>
            </a:pPr>
            <a:r>
              <a:rPr lang="es-AR" sz="1200" b="0" dirty="0">
                <a:solidFill>
                  <a:srgbClr val="4C4D4F"/>
                </a:solidFill>
                <a:latin typeface="Arial" panose="020B0604020202020204" pitchFamily="34" charset="0"/>
                <a:cs typeface="Arial" panose="020B0604020202020204" pitchFamily="34" charset="0"/>
              </a:rPr>
              <a:t>PISO DUCTO</a:t>
            </a:r>
            <a:endParaRPr sz="1200" dirty="0">
              <a:latin typeface="Arial" panose="020B0604020202020204" pitchFamily="34" charset="0"/>
              <a:cs typeface="Arial" panose="020B0604020202020204" pitchFamily="34" charset="0"/>
            </a:endParaRPr>
          </a:p>
        </p:txBody>
      </p:sp>
      <p:sp>
        <p:nvSpPr>
          <p:cNvPr id="8" name="object 8"/>
          <p:cNvSpPr txBox="1"/>
          <p:nvPr/>
        </p:nvSpPr>
        <p:spPr>
          <a:xfrm>
            <a:off x="2453062" y="3217236"/>
            <a:ext cx="1889000" cy="700192"/>
          </a:xfrm>
          <a:prstGeom prst="rect">
            <a:avLst/>
          </a:prstGeom>
        </p:spPr>
        <p:txBody>
          <a:bodyPr vert="horz" wrap="square" lIns="0" tIns="111760" rIns="0" bIns="0" rtlCol="0">
            <a:spAutoFit/>
          </a:bodyPr>
          <a:lstStyle/>
          <a:p>
            <a:pPr algn="ctr">
              <a:lnSpc>
                <a:spcPct val="100000"/>
              </a:lnSpc>
              <a:spcBef>
                <a:spcPts val="880"/>
              </a:spcBef>
            </a:pPr>
            <a:r>
              <a:rPr lang="es-AR" sz="2200" b="1" dirty="0">
                <a:solidFill>
                  <a:srgbClr val="B5BF35"/>
                </a:solidFill>
                <a:latin typeface="Arial" panose="020B0604020202020204" pitchFamily="34" charset="0"/>
                <a:cs typeface="Arial" panose="020B0604020202020204" pitchFamily="34" charset="0"/>
              </a:rPr>
              <a:t>CIELORRASO</a:t>
            </a:r>
            <a:endParaRPr sz="2200" dirty="0">
              <a:latin typeface="Arial" panose="020B0604020202020204" pitchFamily="34" charset="0"/>
              <a:cs typeface="Arial" panose="020B0604020202020204" pitchFamily="34" charset="0"/>
            </a:endParaRPr>
          </a:p>
          <a:p>
            <a:pPr marL="107314" marR="99695" algn="ctr">
              <a:lnSpc>
                <a:spcPct val="100000"/>
              </a:lnSpc>
              <a:spcBef>
                <a:spcPts val="515"/>
              </a:spcBef>
            </a:pPr>
            <a:r>
              <a:rPr lang="es-AR" sz="1200" dirty="0">
                <a:solidFill>
                  <a:srgbClr val="4C4D4F"/>
                </a:solidFill>
                <a:latin typeface="Arial" panose="020B0604020202020204" pitchFamily="34" charset="0"/>
                <a:cs typeface="Arial" panose="020B0604020202020204" pitchFamily="34" charset="0"/>
              </a:rPr>
              <a:t>SUSPENDIDO</a:t>
            </a:r>
            <a:endParaRPr sz="1200" dirty="0">
              <a:latin typeface="Arial" panose="020B0604020202020204" pitchFamily="34" charset="0"/>
              <a:cs typeface="Arial" panose="020B0604020202020204" pitchFamily="34" charset="0"/>
            </a:endParaRPr>
          </a:p>
        </p:txBody>
      </p:sp>
      <p:sp>
        <p:nvSpPr>
          <p:cNvPr id="9" name="object 9"/>
          <p:cNvSpPr txBox="1"/>
          <p:nvPr/>
        </p:nvSpPr>
        <p:spPr>
          <a:xfrm>
            <a:off x="2407031" y="4394930"/>
            <a:ext cx="1874778" cy="884858"/>
          </a:xfrm>
          <a:prstGeom prst="rect">
            <a:avLst/>
          </a:prstGeom>
        </p:spPr>
        <p:txBody>
          <a:bodyPr vert="horz" wrap="square" lIns="0" tIns="111760" rIns="0" bIns="0" rtlCol="0">
            <a:spAutoFit/>
          </a:bodyPr>
          <a:lstStyle/>
          <a:p>
            <a:pPr algn="ctr">
              <a:lnSpc>
                <a:spcPct val="100000"/>
              </a:lnSpc>
              <a:spcBef>
                <a:spcPts val="880"/>
              </a:spcBef>
            </a:pPr>
            <a:r>
              <a:rPr lang="es-AR" sz="2200" b="1" dirty="0">
                <a:solidFill>
                  <a:srgbClr val="B5BF35"/>
                </a:solidFill>
                <a:latin typeface="Arial" panose="020B0604020202020204" pitchFamily="34" charset="0"/>
                <a:cs typeface="Arial" panose="020B0604020202020204" pitchFamily="34" charset="0"/>
              </a:rPr>
              <a:t>GENERADOR</a:t>
            </a:r>
            <a:endParaRPr sz="2200" dirty="0">
              <a:latin typeface="Arial" panose="020B0604020202020204" pitchFamily="34" charset="0"/>
              <a:cs typeface="Arial" panose="020B0604020202020204" pitchFamily="34" charset="0"/>
            </a:endParaRPr>
          </a:p>
          <a:p>
            <a:pPr marL="107314" marR="99695" algn="ctr">
              <a:lnSpc>
                <a:spcPct val="100000"/>
              </a:lnSpc>
              <a:spcBef>
                <a:spcPts val="515"/>
              </a:spcBef>
            </a:pPr>
            <a:r>
              <a:rPr lang="es-AR" sz="1200" b="0" dirty="0">
                <a:solidFill>
                  <a:srgbClr val="4C4D4F"/>
                </a:solidFill>
                <a:latin typeface="Arial" panose="020B0604020202020204" pitchFamily="34" charset="0"/>
                <a:cs typeface="Arial" panose="020B0604020202020204" pitchFamily="34" charset="0"/>
              </a:rPr>
              <a:t>100% ÁREAS COMUNES</a:t>
            </a:r>
            <a:endParaRPr sz="1200" dirty="0">
              <a:latin typeface="Arial" panose="020B0604020202020204" pitchFamily="34" charset="0"/>
              <a:cs typeface="Arial" panose="020B0604020202020204" pitchFamily="34" charset="0"/>
            </a:endParaRPr>
          </a:p>
        </p:txBody>
      </p:sp>
      <p:sp>
        <p:nvSpPr>
          <p:cNvPr id="10" name="object 10"/>
          <p:cNvSpPr txBox="1"/>
          <p:nvPr/>
        </p:nvSpPr>
        <p:spPr>
          <a:xfrm>
            <a:off x="541034" y="2063929"/>
            <a:ext cx="1708490" cy="884858"/>
          </a:xfrm>
          <a:prstGeom prst="rect">
            <a:avLst/>
          </a:prstGeom>
        </p:spPr>
        <p:txBody>
          <a:bodyPr vert="horz" wrap="square" lIns="0" tIns="111760" rIns="0" bIns="0" rtlCol="0">
            <a:spAutoFit/>
          </a:bodyPr>
          <a:lstStyle/>
          <a:p>
            <a:pPr algn="ctr">
              <a:lnSpc>
                <a:spcPct val="100000"/>
              </a:lnSpc>
              <a:spcBef>
                <a:spcPts val="880"/>
              </a:spcBef>
            </a:pPr>
            <a:r>
              <a:rPr lang="es-AR" sz="2200" b="1" dirty="0">
                <a:solidFill>
                  <a:srgbClr val="B5BF35"/>
                </a:solidFill>
                <a:latin typeface="Arial" panose="020B0604020202020204" pitchFamily="34" charset="0"/>
                <a:cs typeface="Arial" panose="020B0604020202020204" pitchFamily="34" charset="0"/>
              </a:rPr>
              <a:t>SEGURIDAD</a:t>
            </a:r>
            <a:endParaRPr sz="2200" dirty="0">
              <a:latin typeface="Arial" panose="020B0604020202020204" pitchFamily="34" charset="0"/>
              <a:cs typeface="Arial" panose="020B0604020202020204" pitchFamily="34" charset="0"/>
            </a:endParaRPr>
          </a:p>
          <a:p>
            <a:pPr marL="12700" marR="5080" algn="ctr">
              <a:lnSpc>
                <a:spcPct val="100000"/>
              </a:lnSpc>
              <a:spcBef>
                <a:spcPts val="515"/>
              </a:spcBef>
            </a:pPr>
            <a:r>
              <a:rPr lang="es-AR" sz="1200" dirty="0">
                <a:solidFill>
                  <a:srgbClr val="4C4D4F"/>
                </a:solidFill>
                <a:latin typeface="Arial" panose="020B0604020202020204" pitchFamily="34" charset="0"/>
                <a:cs typeface="Arial" panose="020B0604020202020204" pitchFamily="34" charset="0"/>
              </a:rPr>
              <a:t>SEGURIDAD 24 HS - CCTV </a:t>
            </a:r>
            <a:endParaRPr sz="1200" dirty="0">
              <a:latin typeface="Arial" panose="020B0604020202020204" pitchFamily="34" charset="0"/>
              <a:cs typeface="Arial" panose="020B0604020202020204" pitchFamily="34" charset="0"/>
            </a:endParaRPr>
          </a:p>
        </p:txBody>
      </p:sp>
      <p:sp>
        <p:nvSpPr>
          <p:cNvPr id="11" name="object 11"/>
          <p:cNvSpPr txBox="1"/>
          <p:nvPr/>
        </p:nvSpPr>
        <p:spPr>
          <a:xfrm>
            <a:off x="2612003" y="2049415"/>
            <a:ext cx="1571119" cy="1069524"/>
          </a:xfrm>
          <a:prstGeom prst="rect">
            <a:avLst/>
          </a:prstGeom>
        </p:spPr>
        <p:txBody>
          <a:bodyPr vert="horz" wrap="square" lIns="0" tIns="111760" rIns="0" bIns="0" rtlCol="0">
            <a:spAutoFit/>
          </a:bodyPr>
          <a:lstStyle/>
          <a:p>
            <a:pPr algn="ctr">
              <a:lnSpc>
                <a:spcPct val="100000"/>
              </a:lnSpc>
              <a:spcBef>
                <a:spcPts val="880"/>
              </a:spcBef>
            </a:pPr>
            <a:r>
              <a:rPr lang="es-AR" sz="2200" b="1" dirty="0">
                <a:solidFill>
                  <a:srgbClr val="B5BF35"/>
                </a:solidFill>
                <a:latin typeface="Arial" panose="020B0604020202020204" pitchFamily="34" charset="0"/>
                <a:cs typeface="Arial" panose="020B0604020202020204" pitchFamily="34" charset="0"/>
              </a:rPr>
              <a:t>INCENDIOS</a:t>
            </a:r>
            <a:endParaRPr sz="2200" dirty="0">
              <a:latin typeface="Arial" panose="020B0604020202020204" pitchFamily="34" charset="0"/>
              <a:cs typeface="Arial" panose="020B0604020202020204" pitchFamily="34" charset="0"/>
            </a:endParaRPr>
          </a:p>
          <a:p>
            <a:pPr marL="12065" marR="5080" algn="ctr">
              <a:lnSpc>
                <a:spcPct val="100000"/>
              </a:lnSpc>
              <a:spcBef>
                <a:spcPts val="515"/>
              </a:spcBef>
            </a:pPr>
            <a:r>
              <a:rPr lang="es-AR" sz="1200" b="0" dirty="0">
                <a:solidFill>
                  <a:srgbClr val="4C4D4F"/>
                </a:solidFill>
                <a:latin typeface="Arial" panose="020B0604020202020204" pitchFamily="34" charset="0"/>
                <a:cs typeface="Arial" panose="020B0604020202020204" pitchFamily="34" charset="0"/>
              </a:rPr>
              <a:t>DETECTORES DE HUMO, HIDRANTES, E</a:t>
            </a:r>
            <a:r>
              <a:rPr lang="es-ES" sz="1200" b="0" dirty="0">
                <a:solidFill>
                  <a:srgbClr val="4C4D4F"/>
                </a:solidFill>
                <a:latin typeface="Arial" panose="020B0604020202020204" pitchFamily="34" charset="0"/>
                <a:cs typeface="Arial" panose="020B0604020202020204" pitchFamily="34" charset="0"/>
              </a:rPr>
              <a:t>XTINGUIDORES</a:t>
            </a:r>
            <a:endParaRPr sz="1200" dirty="0">
              <a:latin typeface="Arial" panose="020B0604020202020204" pitchFamily="34" charset="0"/>
              <a:cs typeface="Arial" panose="020B0604020202020204" pitchFamily="34" charset="0"/>
            </a:endParaRPr>
          </a:p>
        </p:txBody>
      </p:sp>
      <p:sp>
        <p:nvSpPr>
          <p:cNvPr id="13" name="object 13"/>
          <p:cNvSpPr txBox="1">
            <a:spLocks noGrp="1"/>
          </p:cNvSpPr>
          <p:nvPr>
            <p:ph type="title" idx="4294967295"/>
          </p:nvPr>
        </p:nvSpPr>
        <p:spPr>
          <a:xfrm>
            <a:off x="-97663" y="317548"/>
            <a:ext cx="5009388" cy="382156"/>
          </a:xfrm>
          <a:prstGeom prst="rect">
            <a:avLst/>
          </a:prstGeom>
        </p:spPr>
        <p:txBody>
          <a:bodyPr vert="horz" wrap="square" lIns="0" tIns="12700" rIns="0" bIns="0" rtlCol="0">
            <a:spAutoFit/>
          </a:bodyPr>
          <a:lstStyle/>
          <a:p>
            <a:pPr marL="12700" algn="ctr">
              <a:lnSpc>
                <a:spcPct val="100000"/>
              </a:lnSpc>
              <a:spcBef>
                <a:spcPts val="100"/>
              </a:spcBef>
            </a:pPr>
            <a:r>
              <a:rPr lang="es-AR" sz="2400" dirty="0">
                <a:solidFill>
                  <a:srgbClr val="B5BF35"/>
                </a:solidFill>
                <a:latin typeface="Arial" panose="020B0604020202020204" pitchFamily="34" charset="0"/>
                <a:cs typeface="Arial" panose="020B0604020202020204" pitchFamily="34" charset="0"/>
              </a:rPr>
              <a:t>C</a:t>
            </a:r>
            <a:r>
              <a:rPr lang="es-AR" sz="2400" dirty="0">
                <a:latin typeface="Arial" panose="020B0604020202020204" pitchFamily="34" charset="0"/>
                <a:cs typeface="Arial" panose="020B0604020202020204" pitchFamily="34" charset="0"/>
              </a:rPr>
              <a:t>ARACTERÍSTICAS</a:t>
            </a:r>
            <a:r>
              <a:rPr sz="2400" dirty="0">
                <a:latin typeface="Arial" panose="020B0604020202020204" pitchFamily="34" charset="0"/>
                <a:cs typeface="Arial" panose="020B0604020202020204" pitchFamily="34" charset="0"/>
              </a:rPr>
              <a:t> </a:t>
            </a:r>
            <a:r>
              <a:rPr lang="es-AR" sz="2400" dirty="0">
                <a:solidFill>
                  <a:srgbClr val="B5BF35"/>
                </a:solidFill>
                <a:latin typeface="Arial" panose="020B0604020202020204" pitchFamily="34" charset="0"/>
                <a:cs typeface="Arial" panose="020B0604020202020204" pitchFamily="34" charset="0"/>
              </a:rPr>
              <a:t>T</a:t>
            </a:r>
            <a:r>
              <a:rPr lang="es-AR" sz="2400" dirty="0">
                <a:latin typeface="Arial" panose="020B0604020202020204" pitchFamily="34" charset="0"/>
                <a:cs typeface="Arial" panose="020B0604020202020204" pitchFamily="34" charset="0"/>
              </a:rPr>
              <a:t>ÉCNICAS</a:t>
            </a:r>
            <a:endParaRPr sz="2400" dirty="0">
              <a:latin typeface="Arial" panose="020B0604020202020204" pitchFamily="34" charset="0"/>
              <a:cs typeface="Arial" panose="020B0604020202020204" pitchFamily="34" charset="0"/>
            </a:endParaRPr>
          </a:p>
        </p:txBody>
      </p:sp>
      <p:sp>
        <p:nvSpPr>
          <p:cNvPr id="14" name="object 14"/>
          <p:cNvSpPr txBox="1"/>
          <p:nvPr/>
        </p:nvSpPr>
        <p:spPr>
          <a:xfrm>
            <a:off x="5009388" y="1578683"/>
            <a:ext cx="2097088" cy="166649"/>
          </a:xfrm>
          <a:prstGeom prst="rect">
            <a:avLst/>
          </a:prstGeom>
        </p:spPr>
        <p:txBody>
          <a:bodyPr vert="horz" wrap="square" lIns="0" tIns="12700" rIns="0" bIns="0" rtlCol="0">
            <a:spAutoFit/>
          </a:bodyPr>
          <a:lstStyle/>
          <a:p>
            <a:pPr marL="12700" marR="5080">
              <a:lnSpc>
                <a:spcPct val="108300"/>
              </a:lnSpc>
              <a:spcBef>
                <a:spcPts val="100"/>
              </a:spcBef>
            </a:pPr>
            <a:r>
              <a:rPr lang="es-ES" sz="1000" dirty="0">
                <a:solidFill>
                  <a:srgbClr val="FFFFFF"/>
                </a:solidFill>
                <a:latin typeface="Arial" panose="020B0604020202020204" pitchFamily="34" charset="0"/>
                <a:cs typeface="Arial" panose="020B0604020202020204" pitchFamily="34" charset="0"/>
              </a:rPr>
              <a:t>CIELORRASO SUSPENDIDO</a:t>
            </a:r>
            <a:endParaRPr sz="1000" dirty="0">
              <a:latin typeface="Arial" panose="020B0604020202020204" pitchFamily="34" charset="0"/>
              <a:cs typeface="Arial" panose="020B0604020202020204" pitchFamily="34" charset="0"/>
            </a:endParaRPr>
          </a:p>
        </p:txBody>
      </p:sp>
      <p:sp>
        <p:nvSpPr>
          <p:cNvPr id="16" name="object 16"/>
          <p:cNvSpPr txBox="1"/>
          <p:nvPr/>
        </p:nvSpPr>
        <p:spPr>
          <a:xfrm>
            <a:off x="5009388" y="3324593"/>
            <a:ext cx="1925955" cy="332848"/>
          </a:xfrm>
          <a:prstGeom prst="rect">
            <a:avLst/>
          </a:prstGeom>
        </p:spPr>
        <p:txBody>
          <a:bodyPr vert="horz" wrap="square" lIns="0" tIns="12700" rIns="0" bIns="0" rtlCol="0">
            <a:spAutoFit/>
          </a:bodyPr>
          <a:lstStyle/>
          <a:p>
            <a:pPr marL="12700" marR="5080">
              <a:lnSpc>
                <a:spcPct val="108300"/>
              </a:lnSpc>
              <a:spcBef>
                <a:spcPts val="100"/>
              </a:spcBef>
            </a:pPr>
            <a:r>
              <a:rPr lang="es-ES" sz="1000" dirty="0">
                <a:solidFill>
                  <a:srgbClr val="FFFFFF"/>
                </a:solidFill>
                <a:latin typeface="Arial" panose="020B0604020202020204" pitchFamily="34" charset="0"/>
                <a:cs typeface="Arial" panose="020B0604020202020204" pitchFamily="34" charset="0"/>
              </a:rPr>
              <a:t>LOBBY CON SEGURIDAD 24 HORAS</a:t>
            </a:r>
            <a:r>
              <a:rPr lang="es-AR" sz="1000" b="0" dirty="0">
                <a:solidFill>
                  <a:srgbClr val="FFFFFF"/>
                </a:solidFill>
                <a:latin typeface="Arial" panose="020B0604020202020204" pitchFamily="34" charset="0"/>
                <a:cs typeface="Arial" panose="020B0604020202020204" pitchFamily="34" charset="0"/>
              </a:rPr>
              <a:t> </a:t>
            </a:r>
            <a:endParaRPr sz="1000" dirty="0">
              <a:latin typeface="Arial" panose="020B0604020202020204" pitchFamily="34" charset="0"/>
              <a:cs typeface="Arial" panose="020B0604020202020204" pitchFamily="34" charset="0"/>
            </a:endParaRPr>
          </a:p>
        </p:txBody>
      </p:sp>
      <p:sp>
        <p:nvSpPr>
          <p:cNvPr id="18" name="object 18"/>
          <p:cNvSpPr txBox="1"/>
          <p:nvPr/>
        </p:nvSpPr>
        <p:spPr>
          <a:xfrm>
            <a:off x="5009388" y="5054600"/>
            <a:ext cx="1925955" cy="166649"/>
          </a:xfrm>
          <a:prstGeom prst="rect">
            <a:avLst/>
          </a:prstGeom>
        </p:spPr>
        <p:txBody>
          <a:bodyPr vert="horz" wrap="square" lIns="0" tIns="12700" rIns="0" bIns="0" rtlCol="0">
            <a:spAutoFit/>
          </a:bodyPr>
          <a:lstStyle/>
          <a:p>
            <a:pPr marL="12700" marR="5080">
              <a:lnSpc>
                <a:spcPct val="108300"/>
              </a:lnSpc>
              <a:spcBef>
                <a:spcPts val="100"/>
              </a:spcBef>
            </a:pPr>
            <a:r>
              <a:rPr lang="es-ES" sz="1000" dirty="0">
                <a:solidFill>
                  <a:srgbClr val="FFFFFF"/>
                </a:solidFill>
                <a:latin typeface="Arial" panose="020B0604020202020204" pitchFamily="34" charset="0"/>
                <a:cs typeface="Arial" panose="020B0604020202020204" pitchFamily="34" charset="0"/>
              </a:rPr>
              <a:t>LUMINARIA INCLUIDA</a:t>
            </a:r>
            <a:endParaRPr sz="1000" dirty="0">
              <a:latin typeface="Arial" panose="020B0604020202020204" pitchFamily="34" charset="0"/>
              <a:cs typeface="Arial" panose="020B0604020202020204" pitchFamily="34" charset="0"/>
            </a:endParaRPr>
          </a:p>
        </p:txBody>
      </p:sp>
      <p:pic>
        <p:nvPicPr>
          <p:cNvPr id="29" name="Marcador de posición de imagen 28">
            <a:extLst>
              <a:ext uri="{FF2B5EF4-FFF2-40B4-BE49-F238E27FC236}">
                <a16:creationId xmlns:a16="http://schemas.microsoft.com/office/drawing/2014/main" id="{1980D4BD-7E8B-486F-8DAD-A6FCC434C135}"/>
              </a:ext>
            </a:extLst>
          </p:cNvPr>
          <p:cNvPicPr>
            <a:picLocks noGrp="1" noChangeAspect="1"/>
          </p:cNvPicPr>
          <p:nvPr>
            <p:ph type="pic" sz="quarter" idx="11"/>
          </p:nvPr>
        </p:nvPicPr>
        <p:blipFill rotWithShape="1">
          <a:blip r:embed="rId3"/>
          <a:srcRect t="15916" b="15916"/>
          <a:stretch/>
        </p:blipFill>
        <p:spPr/>
      </p:pic>
      <p:pic>
        <p:nvPicPr>
          <p:cNvPr id="31" name="Marcador de posición de imagen 30">
            <a:extLst>
              <a:ext uri="{FF2B5EF4-FFF2-40B4-BE49-F238E27FC236}">
                <a16:creationId xmlns:a16="http://schemas.microsoft.com/office/drawing/2014/main" id="{1F4D0CC4-34F6-4F51-A340-229E5D327599}"/>
              </a:ext>
            </a:extLst>
          </p:cNvPr>
          <p:cNvPicPr>
            <a:picLocks noGrp="1" noChangeAspect="1"/>
          </p:cNvPicPr>
          <p:nvPr>
            <p:ph type="pic" sz="quarter" idx="12"/>
          </p:nvPr>
        </p:nvPicPr>
        <p:blipFill rotWithShape="1">
          <a:blip r:embed="rId4"/>
          <a:srcRect t="15920" b="15920"/>
          <a:stretch/>
        </p:blipFill>
        <p:spPr/>
      </p:pic>
      <p:pic>
        <p:nvPicPr>
          <p:cNvPr id="36" name="Marcador de posición de imagen 35">
            <a:extLst>
              <a:ext uri="{FF2B5EF4-FFF2-40B4-BE49-F238E27FC236}">
                <a16:creationId xmlns:a16="http://schemas.microsoft.com/office/drawing/2014/main" id="{0B0E7DEA-D40D-444C-A566-0F93990BCBF7}"/>
              </a:ext>
            </a:extLst>
          </p:cNvPr>
          <p:cNvPicPr>
            <a:picLocks noGrp="1" noChangeAspect="1"/>
          </p:cNvPicPr>
          <p:nvPr>
            <p:ph type="pic" sz="quarter" idx="13"/>
          </p:nvPr>
        </p:nvPicPr>
        <p:blipFill rotWithShape="1">
          <a:blip r:embed="rId5"/>
          <a:srcRect t="15904" b="15904"/>
          <a:stretch/>
        </p:blipFill>
        <p:spPr/>
      </p:pic>
      <p:pic>
        <p:nvPicPr>
          <p:cNvPr id="3074" name="Picture 2" descr="L. N. Alem 986 – Ciudad de Buenos Aires">
            <a:extLst>
              <a:ext uri="{FF2B5EF4-FFF2-40B4-BE49-F238E27FC236}">
                <a16:creationId xmlns:a16="http://schemas.microsoft.com/office/drawing/2014/main" id="{4F62705B-6627-40A9-9657-CA4DA5817E49}"/>
              </a:ext>
            </a:extLst>
          </p:cNvPr>
          <p:cNvPicPr>
            <a:picLocks noGrp="1" noChangeAspect="1" noChangeArrowheads="1"/>
          </p:cNvPicPr>
          <p:nvPr>
            <p:ph type="pic" sz="quarter" idx="10"/>
          </p:nvPr>
        </p:nvPicPr>
        <p:blipFill>
          <a:blip r:embed="rId6" cstate="print">
            <a:extLst>
              <a:ext uri="{28A0092B-C50C-407E-A947-70E740481C1C}">
                <a14:useLocalDpi xmlns:a14="http://schemas.microsoft.com/office/drawing/2010/main" val="0"/>
              </a:ext>
            </a:extLst>
          </a:blip>
          <a:srcRect t="4775" b="4775"/>
          <a:stretch>
            <a:fillRect/>
          </a:stretch>
        </p:blipFill>
        <p:spPr bwMode="auto">
          <a:xfrm>
            <a:off x="0" y="5897563"/>
            <a:ext cx="7772400" cy="3954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457200" y="377825"/>
            <a:ext cx="1838325" cy="382156"/>
          </a:xfrm>
          <a:prstGeom prst="rect">
            <a:avLst/>
          </a:prstGeom>
        </p:spPr>
        <p:txBody>
          <a:bodyPr vert="horz" wrap="square" lIns="0" tIns="12700" rIns="0" bIns="0" rtlCol="0">
            <a:spAutoFit/>
          </a:bodyPr>
          <a:lstStyle/>
          <a:p>
            <a:pPr marL="12700">
              <a:lnSpc>
                <a:spcPct val="100000"/>
              </a:lnSpc>
              <a:spcBef>
                <a:spcPts val="100"/>
              </a:spcBef>
            </a:pPr>
            <a:r>
              <a:rPr lang="es-AR" sz="2400" dirty="0">
                <a:solidFill>
                  <a:srgbClr val="B5BF35"/>
                </a:solidFill>
                <a:latin typeface="Arial" panose="020B0604020202020204" pitchFamily="34" charset="0"/>
                <a:cs typeface="Arial" panose="020B0604020202020204" pitchFamily="34" charset="0"/>
              </a:rPr>
              <a:t>U</a:t>
            </a:r>
            <a:r>
              <a:rPr lang="es-AR" sz="2400" dirty="0">
                <a:latin typeface="Arial" panose="020B0604020202020204" pitchFamily="34" charset="0"/>
                <a:cs typeface="Arial" panose="020B0604020202020204" pitchFamily="34" charset="0"/>
              </a:rPr>
              <a:t>BICACIÓN</a:t>
            </a:r>
            <a:endParaRPr sz="2400" dirty="0">
              <a:latin typeface="Arial" panose="020B0604020202020204" pitchFamily="34" charset="0"/>
              <a:cs typeface="Arial" panose="020B0604020202020204" pitchFamily="34" charset="0"/>
            </a:endParaRPr>
          </a:p>
        </p:txBody>
      </p:sp>
      <p:sp>
        <p:nvSpPr>
          <p:cNvPr id="26" name="object 26"/>
          <p:cNvSpPr txBox="1"/>
          <p:nvPr/>
        </p:nvSpPr>
        <p:spPr>
          <a:xfrm>
            <a:off x="617687" y="6808151"/>
            <a:ext cx="4954153" cy="512320"/>
          </a:xfrm>
          <a:prstGeom prst="rect">
            <a:avLst/>
          </a:prstGeom>
        </p:spPr>
        <p:txBody>
          <a:bodyPr vert="horz" wrap="square" lIns="0" tIns="111125" rIns="0" bIns="0" rtlCol="0">
            <a:spAutoFit/>
          </a:bodyPr>
          <a:lstStyle/>
          <a:p>
            <a:pPr marL="0" marR="0" lvl="0" indent="0" algn="l" defTabSz="914400" rtl="0" eaLnBrk="1" fontAlgn="auto" latinLnBrk="0" hangingPunct="1">
              <a:lnSpc>
                <a:spcPct val="100000"/>
              </a:lnSpc>
              <a:spcBef>
                <a:spcPts val="875"/>
              </a:spcBef>
              <a:spcAft>
                <a:spcPts val="0"/>
              </a:spcAft>
              <a:buClrTx/>
              <a:buSzTx/>
              <a:buFontTx/>
              <a:buNone/>
              <a:tabLst/>
              <a:defRPr/>
            </a:pPr>
            <a:r>
              <a:rPr kumimoji="0" lang="es-AR" sz="2600" b="1" i="0" u="none" strike="noStrike" kern="1200" cap="none" spc="0" normalizeH="0" baseline="0" noProof="0" dirty="0">
                <a:ln>
                  <a:noFill/>
                </a:ln>
                <a:solidFill>
                  <a:srgbClr val="B5BF35"/>
                </a:solidFill>
                <a:effectLst/>
                <a:uLnTx/>
                <a:uFillTx/>
                <a:latin typeface="Arial" panose="020B0604020202020204" pitchFamily="34" charset="0"/>
                <a:ea typeface="+mn-ea"/>
                <a:cs typeface="Arial" panose="020B0604020202020204" pitchFamily="34" charset="0"/>
              </a:rPr>
              <a:t>L</a:t>
            </a:r>
            <a:r>
              <a:rPr kumimoji="0" lang="es-AR" sz="2600" b="1" i="0" u="none" strike="noStrike" kern="1200" cap="none" spc="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rPr>
              <a:t>A</a:t>
            </a:r>
            <a:r>
              <a:rPr kumimoji="0" lang="es-AR"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AR" sz="2600" b="1" i="0" u="none" strike="noStrike" kern="1200" cap="none" spc="0" normalizeH="0" baseline="0" noProof="0" dirty="0">
                <a:ln>
                  <a:noFill/>
                </a:ln>
                <a:solidFill>
                  <a:srgbClr val="B5BF35"/>
                </a:solidFill>
                <a:effectLst/>
                <a:uLnTx/>
                <a:uFillTx/>
                <a:latin typeface="Arial" panose="020B0604020202020204" pitchFamily="34" charset="0"/>
                <a:ea typeface="+mn-ea"/>
                <a:cs typeface="Arial" panose="020B0604020202020204" pitchFamily="34" charset="0"/>
              </a:rPr>
              <a:t>Z</a:t>
            </a:r>
            <a:r>
              <a:rPr kumimoji="0" lang="es-AR" sz="2600" b="1" i="0" u="none" strike="noStrike" kern="1200" cap="none" spc="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rPr>
              <a:t>ONA </a:t>
            </a:r>
            <a:endParaRPr kumimoji="0" sz="2600" b="0" i="0" u="none" strike="noStrike" kern="1200" cap="none" spc="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endParaRPr>
          </a:p>
        </p:txBody>
      </p:sp>
      <p:sp>
        <p:nvSpPr>
          <p:cNvPr id="27" name="object 27"/>
          <p:cNvSpPr txBox="1"/>
          <p:nvPr/>
        </p:nvSpPr>
        <p:spPr>
          <a:xfrm>
            <a:off x="1213711" y="5786648"/>
            <a:ext cx="5299075" cy="783548"/>
          </a:xfrm>
          <a:prstGeom prst="rect">
            <a:avLst/>
          </a:prstGeom>
        </p:spPr>
        <p:txBody>
          <a:bodyPr vert="horz" wrap="square" lIns="0" tIns="13970" rIns="0" bIns="0" rtlCol="0">
            <a:spAutoFit/>
          </a:bodyPr>
          <a:lstStyle/>
          <a:p>
            <a:pPr marL="12700" marR="0" lvl="0" indent="0" algn="ctr" defTabSz="914400" rtl="0" eaLnBrk="1" fontAlgn="auto" latinLnBrk="0" hangingPunct="1">
              <a:lnSpc>
                <a:spcPct val="100000"/>
              </a:lnSpc>
              <a:spcBef>
                <a:spcPts val="110"/>
              </a:spcBef>
              <a:spcAft>
                <a:spcPts val="0"/>
              </a:spcAft>
              <a:buClrTx/>
              <a:buSzTx/>
              <a:buFontTx/>
              <a:buNone/>
              <a:tabLst/>
              <a:defRPr/>
            </a:pPr>
            <a:r>
              <a:rPr kumimoji="0" lang="es-AR" sz="2500" b="1" i="1" u="none" strike="noStrike" kern="1200" cap="none" spc="0" normalizeH="0" baseline="0" noProof="0" dirty="0">
                <a:ln>
                  <a:noFill/>
                </a:ln>
                <a:solidFill>
                  <a:srgbClr val="B5BF35"/>
                </a:solidFill>
                <a:effectLst/>
                <a:uLnTx/>
                <a:uFillTx/>
                <a:latin typeface="Arial" panose="020B0604020202020204" pitchFamily="34" charset="0"/>
                <a:ea typeface="+mn-ea"/>
                <a:cs typeface="Arial" panose="020B0604020202020204" pitchFamily="34" charset="0"/>
              </a:rPr>
              <a:t>Oficinas </a:t>
            </a:r>
            <a:r>
              <a:rPr kumimoji="0" lang="es-AR" sz="2500" b="1" i="1" u="none" strike="noStrike" kern="1200" cap="none" spc="0" normalizeH="0" baseline="0" noProof="0" dirty="0">
                <a:ln>
                  <a:noFill/>
                </a:ln>
                <a:solidFill>
                  <a:srgbClr val="ABA8A4"/>
                </a:solidFill>
                <a:effectLst/>
                <a:uLnTx/>
                <a:uFillTx/>
                <a:latin typeface="Arial" panose="020B0604020202020204" pitchFamily="34" charset="0"/>
                <a:ea typeface="+mn-ea"/>
                <a:cs typeface="Arial" panose="020B0604020202020204" pitchFamily="34" charset="0"/>
              </a:rPr>
              <a:t>a pocas cuadras de Av. 9 de Julio y Av. Córdoba </a:t>
            </a:r>
            <a:endParaRPr kumimoji="0"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object 28"/>
          <p:cNvSpPr/>
          <p:nvPr/>
        </p:nvSpPr>
        <p:spPr>
          <a:xfrm>
            <a:off x="770785" y="5791200"/>
            <a:ext cx="1893570" cy="778996"/>
          </a:xfrm>
          <a:custGeom>
            <a:avLst/>
            <a:gdLst/>
            <a:ahLst/>
            <a:cxnLst/>
            <a:rect l="l" t="t" r="r" b="b"/>
            <a:pathLst>
              <a:path w="1893570" h="633095">
                <a:moveTo>
                  <a:pt x="484682" y="0"/>
                </a:moveTo>
                <a:lnTo>
                  <a:pt x="333019" y="0"/>
                </a:lnTo>
                <a:lnTo>
                  <a:pt x="0" y="632955"/>
                </a:lnTo>
                <a:lnTo>
                  <a:pt x="1893265" y="632968"/>
                </a:lnTo>
              </a:path>
            </a:pathLst>
          </a:custGeom>
          <a:ln w="38100">
            <a:solidFill>
              <a:srgbClr val="B5B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5571840" y="5791204"/>
            <a:ext cx="1410335" cy="778992"/>
          </a:xfrm>
          <a:custGeom>
            <a:avLst/>
            <a:gdLst/>
            <a:ahLst/>
            <a:cxnLst/>
            <a:rect l="l" t="t" r="r" b="b"/>
            <a:pathLst>
              <a:path w="1410334" h="633095">
                <a:moveTo>
                  <a:pt x="925322" y="632955"/>
                </a:moveTo>
                <a:lnTo>
                  <a:pt x="1076985" y="632955"/>
                </a:lnTo>
                <a:lnTo>
                  <a:pt x="1410004" y="0"/>
                </a:lnTo>
                <a:lnTo>
                  <a:pt x="0" y="0"/>
                </a:lnTo>
              </a:path>
            </a:pathLst>
          </a:custGeom>
          <a:ln w="38100">
            <a:solidFill>
              <a:srgbClr val="B5B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85">
            <a:extLst>
              <a:ext uri="{FF2B5EF4-FFF2-40B4-BE49-F238E27FC236}">
                <a16:creationId xmlns:a16="http://schemas.microsoft.com/office/drawing/2014/main" id="{EC5A4F61-0274-40DE-AB96-6F1A9F730EDD}"/>
              </a:ext>
            </a:extLst>
          </p:cNvPr>
          <p:cNvSpPr txBox="1"/>
          <p:nvPr/>
        </p:nvSpPr>
        <p:spPr>
          <a:xfrm>
            <a:off x="575665" y="7840112"/>
            <a:ext cx="1412627" cy="1100300"/>
          </a:xfrm>
          <a:prstGeom prst="rect">
            <a:avLst/>
          </a:prstGeom>
        </p:spPr>
        <p:txBody>
          <a:bodyPr vert="horz" wrap="square" lIns="0" tIns="45719" rIns="0" bIns="0" rtlCol="0">
            <a:spAutoFit/>
          </a:bodyPr>
          <a:lstStyle/>
          <a:p>
            <a:pPr marL="184150" marR="0" lvl="0" indent="-171450" algn="l" defTabSz="914400" rtl="0" eaLnBrk="1" fontAlgn="auto" latinLnBrk="0" hangingPunct="1">
              <a:lnSpc>
                <a:spcPct val="100000"/>
              </a:lnSpc>
              <a:spcBef>
                <a:spcPts val="359"/>
              </a:spcBef>
              <a:spcAft>
                <a:spcPts val="0"/>
              </a:spcAft>
              <a:buClrTx/>
              <a:buSzTx/>
              <a:buFontTx/>
              <a:buAutoNum type="arabicPeriod"/>
              <a:tabLst>
                <a:tab pos="184150" algn="l"/>
              </a:tabLst>
              <a:defRPr/>
            </a:pPr>
            <a:r>
              <a:rPr kumimoji="0" lang="es-AR"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Starbucks</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lang="es-ES" sz="800" spc="20" dirty="0">
                <a:solidFill>
                  <a:srgbClr val="53575A"/>
                </a:solidFill>
                <a:latin typeface="Arial" panose="020B0604020202020204" pitchFamily="34" charset="0"/>
                <a:cs typeface="Arial" panose="020B0604020202020204" pitchFamily="34" charset="0"/>
              </a:rPr>
              <a:t>El Monasterio Patio Gourmet</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kumimoji="0" lang="es-ES" sz="800" b="0" i="0" u="none" strike="noStrike" kern="1200" cap="none" spc="20" normalizeH="0" baseline="0" noProof="0" dirty="0" err="1">
                <a:ln>
                  <a:noFill/>
                </a:ln>
                <a:solidFill>
                  <a:srgbClr val="53575A"/>
                </a:solidFill>
                <a:effectLst/>
                <a:uLnTx/>
                <a:uFillTx/>
                <a:latin typeface="Arial" panose="020B0604020202020204" pitchFamily="34" charset="0"/>
                <a:ea typeface="+mn-ea"/>
                <a:cs typeface="Arial" panose="020B0604020202020204" pitchFamily="34" charset="0"/>
              </a:rPr>
              <a:t>Saigon</a:t>
            </a:r>
            <a:r>
              <a:rPr kumimoji="0" lang="es-ES"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 </a:t>
            </a:r>
            <a:r>
              <a:rPr kumimoji="0" lang="es-ES" sz="800" b="0" i="0" u="none" strike="noStrike" kern="1200" cap="none" spc="20" normalizeH="0" baseline="0" noProof="0" dirty="0" err="1">
                <a:ln>
                  <a:noFill/>
                </a:ln>
                <a:solidFill>
                  <a:srgbClr val="53575A"/>
                </a:solidFill>
                <a:effectLst/>
                <a:uLnTx/>
                <a:uFillTx/>
                <a:latin typeface="Arial" panose="020B0604020202020204" pitchFamily="34" charset="0"/>
                <a:ea typeface="+mn-ea"/>
                <a:cs typeface="Arial" panose="020B0604020202020204" pitchFamily="34" charset="0"/>
              </a:rPr>
              <a:t>Noodle</a:t>
            </a:r>
            <a:r>
              <a:rPr kumimoji="0" lang="es-ES"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 Bar</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kumimoji="0" lang="es-ES"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Restaurante Dora</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kumimoji="0" lang="es-ES" sz="800" b="0" i="0" u="none" strike="noStrike" kern="1200" cap="none" spc="20" normalizeH="0" baseline="0" noProof="0" dirty="0" err="1">
                <a:ln>
                  <a:noFill/>
                </a:ln>
                <a:solidFill>
                  <a:srgbClr val="53575A"/>
                </a:solidFill>
                <a:effectLst/>
                <a:uLnTx/>
                <a:uFillTx/>
                <a:latin typeface="Arial" panose="020B0604020202020204" pitchFamily="34" charset="0"/>
                <a:ea typeface="+mn-ea"/>
                <a:cs typeface="Arial" panose="020B0604020202020204" pitchFamily="34" charset="0"/>
              </a:rPr>
              <a:t>Hard</a:t>
            </a:r>
            <a:r>
              <a:rPr kumimoji="0" lang="es-ES"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 Rock </a:t>
            </a:r>
            <a:r>
              <a:rPr kumimoji="0" lang="es-ES" sz="800" b="0" i="0" u="none" strike="noStrike" kern="1200" cap="none" spc="20" normalizeH="0" baseline="0" noProof="0" dirty="0" err="1">
                <a:ln>
                  <a:noFill/>
                </a:ln>
                <a:solidFill>
                  <a:srgbClr val="53575A"/>
                </a:solidFill>
                <a:effectLst/>
                <a:uLnTx/>
                <a:uFillTx/>
                <a:latin typeface="Arial" panose="020B0604020202020204" pitchFamily="34" charset="0"/>
                <a:ea typeface="+mn-ea"/>
                <a:cs typeface="Arial" panose="020B0604020202020204" pitchFamily="34" charset="0"/>
              </a:rPr>
              <a:t>Cafe</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kumimoji="0" lang="es-ES"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Tanta Argentina</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object 86">
            <a:extLst>
              <a:ext uri="{FF2B5EF4-FFF2-40B4-BE49-F238E27FC236}">
                <a16:creationId xmlns:a16="http://schemas.microsoft.com/office/drawing/2014/main" id="{FEDD1A15-27FC-41C6-8ABB-21ECA4FA5E3D}"/>
              </a:ext>
            </a:extLst>
          </p:cNvPr>
          <p:cNvSpPr txBox="1"/>
          <p:nvPr/>
        </p:nvSpPr>
        <p:spPr>
          <a:xfrm>
            <a:off x="2909162" y="7840112"/>
            <a:ext cx="1947471" cy="492441"/>
          </a:xfrm>
          <a:prstGeom prst="rect">
            <a:avLst/>
          </a:prstGeom>
        </p:spPr>
        <p:txBody>
          <a:bodyPr vert="horz" wrap="square" lIns="0" tIns="45719" rIns="0" bIns="0" rtlCol="0">
            <a:spAutoFit/>
          </a:bodyPr>
          <a:lstStyle/>
          <a:p>
            <a:pPr marL="184150" marR="0" lvl="0" indent="-171450" algn="l" defTabSz="914400" rtl="0" eaLnBrk="1" fontAlgn="auto" latinLnBrk="0" hangingPunct="1">
              <a:lnSpc>
                <a:spcPct val="100000"/>
              </a:lnSpc>
              <a:spcBef>
                <a:spcPts val="359"/>
              </a:spcBef>
              <a:spcAft>
                <a:spcPts val="0"/>
              </a:spcAft>
              <a:buClrTx/>
              <a:buSzTx/>
              <a:buFontTx/>
              <a:buAutoNum type="arabicPeriod"/>
              <a:tabLst>
                <a:tab pos="184150" algn="l"/>
              </a:tabLst>
              <a:defRPr/>
            </a:pPr>
            <a:r>
              <a:rPr kumimoji="0" lang="es-ES"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Banco de la Nación Argentina</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kumimoji="0" lang="es-ES"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Banco de la Ciudad Buenos Aires</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kumimoji="0" lang="es-ES"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Banco Patagonia</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object 87">
            <a:extLst>
              <a:ext uri="{FF2B5EF4-FFF2-40B4-BE49-F238E27FC236}">
                <a16:creationId xmlns:a16="http://schemas.microsoft.com/office/drawing/2014/main" id="{3A3AD160-DEEE-4A55-8733-8C49D27F4C1C}"/>
              </a:ext>
            </a:extLst>
          </p:cNvPr>
          <p:cNvSpPr txBox="1"/>
          <p:nvPr/>
        </p:nvSpPr>
        <p:spPr>
          <a:xfrm>
            <a:off x="5249264" y="7840112"/>
            <a:ext cx="1412627" cy="492441"/>
          </a:xfrm>
          <a:prstGeom prst="rect">
            <a:avLst/>
          </a:prstGeom>
        </p:spPr>
        <p:txBody>
          <a:bodyPr vert="horz" wrap="square" lIns="0" tIns="45719" rIns="0" bIns="0" rtlCol="0">
            <a:spAutoFit/>
          </a:bodyPr>
          <a:lstStyle/>
          <a:p>
            <a:pPr marL="184150" marR="0" lvl="0" indent="-171450" algn="l" defTabSz="914400" rtl="0" eaLnBrk="1" fontAlgn="auto" latinLnBrk="0" hangingPunct="1">
              <a:lnSpc>
                <a:spcPct val="100000"/>
              </a:lnSpc>
              <a:spcBef>
                <a:spcPts val="359"/>
              </a:spcBef>
              <a:spcAft>
                <a:spcPts val="0"/>
              </a:spcAft>
              <a:buClrTx/>
              <a:buSzTx/>
              <a:buFontTx/>
              <a:buAutoNum type="arabicPeriod"/>
              <a:tabLst>
                <a:tab pos="184150" algn="l"/>
              </a:tabLst>
              <a:defRPr/>
            </a:pPr>
            <a:r>
              <a:rPr lang="es-ES" sz="800" spc="20" dirty="0">
                <a:solidFill>
                  <a:srgbClr val="53575A"/>
                </a:solidFill>
                <a:latin typeface="Arial" panose="020B0604020202020204" pitchFamily="34" charset="0"/>
                <a:cs typeface="Arial" panose="020B0604020202020204" pitchFamily="34" charset="0"/>
              </a:rPr>
              <a:t>Palacio Paz Hotel</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lang="es-AR" sz="800" spc="20" dirty="0">
                <a:solidFill>
                  <a:srgbClr val="53575A"/>
                </a:solidFill>
                <a:latin typeface="Arial" panose="020B0604020202020204" pitchFamily="34" charset="0"/>
                <a:cs typeface="Arial" panose="020B0604020202020204" pitchFamily="34" charset="0"/>
              </a:rPr>
              <a:t>Hotel Regal </a:t>
            </a:r>
            <a:r>
              <a:rPr lang="es-AR" sz="800" spc="20" dirty="0" err="1">
                <a:solidFill>
                  <a:srgbClr val="53575A"/>
                </a:solidFill>
                <a:latin typeface="Arial" panose="020B0604020202020204" pitchFamily="34" charset="0"/>
                <a:cs typeface="Arial" panose="020B0604020202020204" pitchFamily="34" charset="0"/>
              </a:rPr>
              <a:t>Pacific</a:t>
            </a:r>
            <a:endParaRPr lang="es-AR" sz="800" spc="20" dirty="0">
              <a:solidFill>
                <a:srgbClr val="53575A"/>
              </a:solidFill>
              <a:latin typeface="Arial" panose="020B0604020202020204" pitchFamily="34" charset="0"/>
              <a:cs typeface="Arial" panose="020B0604020202020204" pitchFamily="34" charset="0"/>
            </a:endParaRPr>
          </a:p>
          <a:p>
            <a:pPr marL="184150" marR="0" lvl="0" indent="-171450" algn="l" defTabSz="914400" rtl="0" eaLnBrk="1" fontAlgn="auto" latinLnBrk="0" hangingPunct="1">
              <a:lnSpc>
                <a:spcPct val="100000"/>
              </a:lnSpc>
              <a:spcBef>
                <a:spcPts val="259"/>
              </a:spcBef>
              <a:spcAft>
                <a:spcPts val="0"/>
              </a:spcAft>
              <a:buClrTx/>
              <a:buSzTx/>
              <a:buFontTx/>
              <a:buAutoNum type="arabicPeriod"/>
              <a:tabLst>
                <a:tab pos="184150" algn="l"/>
              </a:tabLst>
              <a:defRPr/>
            </a:pPr>
            <a:r>
              <a:rPr kumimoji="0" lang="es-AR" sz="800" b="0" i="0" u="none" strike="noStrike" kern="1200" cap="none" spc="20"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Libertador Hotel</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object 89">
            <a:extLst>
              <a:ext uri="{FF2B5EF4-FFF2-40B4-BE49-F238E27FC236}">
                <a16:creationId xmlns:a16="http://schemas.microsoft.com/office/drawing/2014/main" id="{2516F8EF-0A45-46ED-8FEC-E831233B0043}"/>
              </a:ext>
            </a:extLst>
          </p:cNvPr>
          <p:cNvSpPr txBox="1"/>
          <p:nvPr/>
        </p:nvSpPr>
        <p:spPr>
          <a:xfrm>
            <a:off x="576081" y="7558426"/>
            <a:ext cx="177085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300" normalizeH="0" baseline="0" noProof="0" dirty="0">
                <a:ln>
                  <a:noFill/>
                </a:ln>
                <a:solidFill>
                  <a:srgbClr val="B5BF35"/>
                </a:solidFill>
                <a:effectLst/>
                <a:uLnTx/>
                <a:uFillTx/>
                <a:latin typeface="Arial" panose="020B0604020202020204" pitchFamily="34" charset="0"/>
                <a:ea typeface="+mn-ea"/>
                <a:cs typeface="Arial" panose="020B0604020202020204" pitchFamily="34" charset="0"/>
              </a:rPr>
              <a:t>RESTAURANT</a:t>
            </a:r>
            <a:r>
              <a:rPr kumimoji="0" lang="es-AR" sz="1000" b="0" i="0" u="none" strike="noStrike" kern="1200" cap="none" spc="300" normalizeH="0" baseline="0" noProof="0" dirty="0">
                <a:ln>
                  <a:noFill/>
                </a:ln>
                <a:solidFill>
                  <a:srgbClr val="B5BF35"/>
                </a:solidFill>
                <a:effectLst/>
                <a:uLnTx/>
                <a:uFillTx/>
                <a:latin typeface="Arial" panose="020B0604020202020204" pitchFamily="34" charset="0"/>
                <a:ea typeface="+mn-ea"/>
                <a:cs typeface="Arial" panose="020B0604020202020204" pitchFamily="34" charset="0"/>
              </a:rPr>
              <a:t>E</a:t>
            </a:r>
            <a:r>
              <a:rPr kumimoji="0" sz="1000" b="0" i="0" u="none" strike="noStrike" kern="1200" cap="none" spc="300" normalizeH="0" baseline="0" noProof="0" dirty="0">
                <a:ln>
                  <a:noFill/>
                </a:ln>
                <a:solidFill>
                  <a:srgbClr val="B5BF35"/>
                </a:solidFill>
                <a:effectLst/>
                <a:uLnTx/>
                <a:uFillTx/>
                <a:latin typeface="Arial" panose="020B0604020202020204" pitchFamily="34" charset="0"/>
                <a:ea typeface="+mn-ea"/>
                <a:cs typeface="Arial" panose="020B0604020202020204" pitchFamily="34" charset="0"/>
              </a:rPr>
              <a:t>S</a:t>
            </a:r>
            <a:r>
              <a:rPr kumimoji="0" sz="1000" b="0" i="0" u="none" strike="noStrike" kern="1200" cap="none" spc="300" normalizeH="0" baseline="0" noProof="0" dirty="0">
                <a:ln>
                  <a:noFill/>
                </a:ln>
                <a:solidFill>
                  <a:srgbClr val="FE671A"/>
                </a:solidFill>
                <a:effectLst/>
                <a:uLnTx/>
                <a:uFillTx/>
                <a:latin typeface="Arial" panose="020B0604020202020204" pitchFamily="34" charset="0"/>
                <a:ea typeface="+mn-ea"/>
                <a:cs typeface="Arial" panose="020B0604020202020204" pitchFamily="34" charset="0"/>
              </a:rPr>
              <a:t>  </a:t>
            </a:r>
            <a:endParaRPr kumimoji="0" sz="10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object 90">
            <a:extLst>
              <a:ext uri="{FF2B5EF4-FFF2-40B4-BE49-F238E27FC236}">
                <a16:creationId xmlns:a16="http://schemas.microsoft.com/office/drawing/2014/main" id="{2CDBA4FB-03DC-48D1-A90D-85892C3BE48E}"/>
              </a:ext>
            </a:extLst>
          </p:cNvPr>
          <p:cNvSpPr txBox="1"/>
          <p:nvPr/>
        </p:nvSpPr>
        <p:spPr>
          <a:xfrm>
            <a:off x="2910345" y="7558426"/>
            <a:ext cx="1951709"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AR" sz="1000" b="0" i="0" u="none" strike="noStrike" kern="1200" cap="none" spc="30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rPr>
              <a:t>BANCOS</a:t>
            </a:r>
            <a:endParaRPr kumimoji="0" sz="1000" b="0" i="0" u="none" strike="noStrike" kern="1200" cap="none" spc="30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endParaRPr>
          </a:p>
        </p:txBody>
      </p:sp>
      <p:sp>
        <p:nvSpPr>
          <p:cNvPr id="72" name="object 91">
            <a:extLst>
              <a:ext uri="{FF2B5EF4-FFF2-40B4-BE49-F238E27FC236}">
                <a16:creationId xmlns:a16="http://schemas.microsoft.com/office/drawing/2014/main" id="{1518A3E5-4347-479F-B9B0-4B29573AF812}"/>
              </a:ext>
            </a:extLst>
          </p:cNvPr>
          <p:cNvSpPr txBox="1"/>
          <p:nvPr/>
        </p:nvSpPr>
        <p:spPr>
          <a:xfrm>
            <a:off x="5249856" y="7558426"/>
            <a:ext cx="97070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30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HOTEL</a:t>
            </a:r>
            <a:r>
              <a:rPr kumimoji="0" lang="es-AR" sz="1000" b="0" i="0" u="none" strike="noStrike" kern="1200" cap="none" spc="30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a:t>
            </a:r>
            <a:r>
              <a:rPr kumimoji="0" sz="1000" b="0" i="0" u="none" strike="noStrike" kern="1200" cap="none" spc="30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a:t>
            </a:r>
            <a:r>
              <a:rPr kumimoji="0" sz="1000" b="0" i="1" u="none" strike="noStrike" kern="1200" cap="none" spc="300" normalizeH="0" baseline="0" noProof="0" dirty="0">
                <a:ln>
                  <a:noFill/>
                </a:ln>
                <a:solidFill>
                  <a:srgbClr val="C00000"/>
                </a:solidFill>
                <a:effectLst/>
                <a:uLnTx/>
                <a:uFillTx/>
                <a:latin typeface="Georgia" panose="02040502050405020303" pitchFamily="18" charset="0"/>
                <a:ea typeface="+mn-ea"/>
                <a:cs typeface="Chronicle Text G2"/>
              </a:rPr>
              <a:t>  </a:t>
            </a:r>
            <a:endParaRPr kumimoji="0" sz="1000" b="0" i="0" u="none" strike="noStrike" kern="1200" cap="none" spc="300" normalizeH="0" baseline="0" noProof="0" dirty="0">
              <a:ln>
                <a:noFill/>
              </a:ln>
              <a:solidFill>
                <a:srgbClr val="C00000"/>
              </a:solidFill>
              <a:effectLst/>
              <a:uLnTx/>
              <a:uFillTx/>
              <a:latin typeface="Georgia" panose="02040502050405020303" pitchFamily="18" charset="0"/>
              <a:ea typeface="+mn-ea"/>
              <a:cs typeface="Chronicle Text G2"/>
            </a:endParaRPr>
          </a:p>
        </p:txBody>
      </p:sp>
      <p:sp>
        <p:nvSpPr>
          <p:cNvPr id="73" name="object 92">
            <a:extLst>
              <a:ext uri="{FF2B5EF4-FFF2-40B4-BE49-F238E27FC236}">
                <a16:creationId xmlns:a16="http://schemas.microsoft.com/office/drawing/2014/main" id="{FBB47CE0-CA77-4824-B13F-077EF7CD2734}"/>
              </a:ext>
            </a:extLst>
          </p:cNvPr>
          <p:cNvSpPr txBox="1"/>
          <p:nvPr/>
        </p:nvSpPr>
        <p:spPr>
          <a:xfrm>
            <a:off x="5213112" y="8896700"/>
            <a:ext cx="2108200" cy="66428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110"/>
              </a:spcBef>
              <a:spcAft>
                <a:spcPts val="0"/>
              </a:spcAft>
              <a:buClrTx/>
              <a:buSzTx/>
              <a:buFontTx/>
              <a:buNone/>
              <a:tabLst>
                <a:tab pos="184150" algn="l"/>
              </a:tabLst>
              <a:defRPr/>
            </a:pPr>
            <a:r>
              <a:rPr kumimoji="0" lang="es-AR" sz="800" b="0" i="0" u="none" strike="noStrike" kern="1200" cap="none" spc="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rPr>
              <a:t>Colectivos: Varias Líneas por 9 de Julio</a:t>
            </a:r>
          </a:p>
          <a:p>
            <a:pPr marL="12700" marR="0" lvl="0" indent="0" algn="l" defTabSz="914400" rtl="0" eaLnBrk="1" fontAlgn="auto" latinLnBrk="0" hangingPunct="1">
              <a:lnSpc>
                <a:spcPct val="100000"/>
              </a:lnSpc>
              <a:spcBef>
                <a:spcPts val="1110"/>
              </a:spcBef>
              <a:spcAft>
                <a:spcPts val="0"/>
              </a:spcAft>
              <a:buClrTx/>
              <a:buSzTx/>
              <a:buFontTx/>
              <a:buNone/>
              <a:tabLst>
                <a:tab pos="184150" algn="l"/>
              </a:tabLst>
              <a:defRPr/>
            </a:pPr>
            <a:r>
              <a:rPr kumimoji="0" lang="es-AR" sz="800" b="0" i="0" u="none" strike="noStrike" kern="1200" cap="none" spc="0" normalizeH="0" baseline="0" noProof="0" dirty="0" err="1">
                <a:ln>
                  <a:noFill/>
                </a:ln>
                <a:solidFill>
                  <a:srgbClr val="4C4D4F"/>
                </a:solidFill>
                <a:effectLst/>
                <a:uLnTx/>
                <a:uFillTx/>
                <a:latin typeface="Arial" panose="020B0604020202020204" pitchFamily="34" charset="0"/>
                <a:ea typeface="+mn-ea"/>
                <a:cs typeface="Arial" panose="020B0604020202020204" pitchFamily="34" charset="0"/>
              </a:rPr>
              <a:t>Estacion</a:t>
            </a:r>
            <a:r>
              <a:rPr kumimoji="0" lang="es-AR" sz="800" b="0" i="0" u="none" strike="noStrike" kern="1200" cap="none" spc="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rPr>
              <a:t> Tren: Retiro</a:t>
            </a:r>
          </a:p>
          <a:p>
            <a:pPr marL="12700" marR="0" lvl="0" indent="0" algn="l" defTabSz="914400" rtl="0" eaLnBrk="1" fontAlgn="auto" latinLnBrk="0" hangingPunct="1">
              <a:lnSpc>
                <a:spcPct val="100000"/>
              </a:lnSpc>
              <a:spcBef>
                <a:spcPts val="1110"/>
              </a:spcBef>
              <a:spcAft>
                <a:spcPts val="0"/>
              </a:spcAft>
              <a:buClrTx/>
              <a:buSzTx/>
              <a:buFontTx/>
              <a:buNone/>
              <a:tabLst>
                <a:tab pos="184150" algn="l"/>
              </a:tabLst>
              <a:defRPr/>
            </a:pPr>
            <a:r>
              <a:rPr lang="es-AR" sz="800" dirty="0">
                <a:solidFill>
                  <a:srgbClr val="4C4D4F"/>
                </a:solidFill>
                <a:latin typeface="Arial" panose="020B0604020202020204" pitchFamily="34" charset="0"/>
                <a:cs typeface="Arial" panose="020B0604020202020204" pitchFamily="34" charset="0"/>
              </a:rPr>
              <a:t>Subte: Estación Catalinas Líneas E/B</a:t>
            </a:r>
            <a:endParaRPr kumimoji="0" sz="800" b="0" i="0" u="none" strike="noStrike" kern="1200" cap="none" spc="0" normalizeH="0" baseline="0" noProof="0" dirty="0">
              <a:ln>
                <a:noFill/>
              </a:ln>
              <a:solidFill>
                <a:srgbClr val="4C4D4F"/>
              </a:solidFill>
              <a:effectLst/>
              <a:uLnTx/>
              <a:uFillTx/>
              <a:latin typeface="Arial" panose="020B0604020202020204" pitchFamily="34" charset="0"/>
              <a:ea typeface="+mn-ea"/>
              <a:cs typeface="Arial" panose="020B0604020202020204" pitchFamily="34" charset="0"/>
            </a:endParaRPr>
          </a:p>
        </p:txBody>
      </p:sp>
      <p:sp>
        <p:nvSpPr>
          <p:cNvPr id="74" name="object 103">
            <a:extLst>
              <a:ext uri="{FF2B5EF4-FFF2-40B4-BE49-F238E27FC236}">
                <a16:creationId xmlns:a16="http://schemas.microsoft.com/office/drawing/2014/main" id="{D35FC03E-1808-4BB8-A620-67A2DD5F69C5}"/>
              </a:ext>
            </a:extLst>
          </p:cNvPr>
          <p:cNvSpPr/>
          <p:nvPr/>
        </p:nvSpPr>
        <p:spPr>
          <a:xfrm>
            <a:off x="581761" y="7768348"/>
            <a:ext cx="2082800" cy="0"/>
          </a:xfrm>
          <a:custGeom>
            <a:avLst/>
            <a:gdLst/>
            <a:ahLst/>
            <a:cxnLst/>
            <a:rect l="l" t="t" r="r" b="b"/>
            <a:pathLst>
              <a:path w="2082800">
                <a:moveTo>
                  <a:pt x="0" y="0"/>
                </a:moveTo>
                <a:lnTo>
                  <a:pt x="2082800" y="0"/>
                </a:lnTo>
              </a:path>
            </a:pathLst>
          </a:custGeom>
          <a:ln w="12700">
            <a:solidFill>
              <a:srgbClr val="B5B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104">
            <a:extLst>
              <a:ext uri="{FF2B5EF4-FFF2-40B4-BE49-F238E27FC236}">
                <a16:creationId xmlns:a16="http://schemas.microsoft.com/office/drawing/2014/main" id="{A2A7A005-B6BD-44BD-8EF9-0B18AF39762D}"/>
              </a:ext>
            </a:extLst>
          </p:cNvPr>
          <p:cNvSpPr/>
          <p:nvPr/>
        </p:nvSpPr>
        <p:spPr>
          <a:xfrm>
            <a:off x="2921862" y="7768348"/>
            <a:ext cx="2082800" cy="0"/>
          </a:xfrm>
          <a:custGeom>
            <a:avLst/>
            <a:gdLst/>
            <a:ahLst/>
            <a:cxnLst/>
            <a:rect l="l" t="t" r="r" b="b"/>
            <a:pathLst>
              <a:path w="2082800">
                <a:moveTo>
                  <a:pt x="0" y="0"/>
                </a:moveTo>
                <a:lnTo>
                  <a:pt x="2082800" y="0"/>
                </a:lnTo>
              </a:path>
            </a:pathLst>
          </a:custGeom>
          <a:ln w="12700">
            <a:solidFill>
              <a:srgbClr val="00386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105">
            <a:extLst>
              <a:ext uri="{FF2B5EF4-FFF2-40B4-BE49-F238E27FC236}">
                <a16:creationId xmlns:a16="http://schemas.microsoft.com/office/drawing/2014/main" id="{96F4FF6A-C5B4-4128-B283-0E42698B9B49}"/>
              </a:ext>
            </a:extLst>
          </p:cNvPr>
          <p:cNvSpPr/>
          <p:nvPr/>
        </p:nvSpPr>
        <p:spPr>
          <a:xfrm>
            <a:off x="5261964" y="7768348"/>
            <a:ext cx="2082800" cy="0"/>
          </a:xfrm>
          <a:custGeom>
            <a:avLst/>
            <a:gdLst/>
            <a:ahLst/>
            <a:cxnLst/>
            <a:rect l="l" t="t" r="r" b="b"/>
            <a:pathLst>
              <a:path w="2082800">
                <a:moveTo>
                  <a:pt x="0" y="0"/>
                </a:moveTo>
                <a:lnTo>
                  <a:pt x="2082800" y="0"/>
                </a:lnTo>
              </a:path>
            </a:pathLst>
          </a:custGeom>
          <a:ln w="12700">
            <a:solidFill>
              <a:srgbClr val="A8A8A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91">
            <a:extLst>
              <a:ext uri="{FF2B5EF4-FFF2-40B4-BE49-F238E27FC236}">
                <a16:creationId xmlns:a16="http://schemas.microsoft.com/office/drawing/2014/main" id="{D6D13F2F-3888-464D-BDFC-E169C9DB18A2}"/>
              </a:ext>
            </a:extLst>
          </p:cNvPr>
          <p:cNvSpPr txBox="1"/>
          <p:nvPr/>
        </p:nvSpPr>
        <p:spPr>
          <a:xfrm>
            <a:off x="5249264" y="8617378"/>
            <a:ext cx="1947471"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AR" sz="1000" b="0" i="0" u="none" strike="noStrike" kern="1200" cap="none" spc="300" normalizeH="0" baseline="0" noProof="0" dirty="0">
                <a:ln>
                  <a:noFill/>
                </a:ln>
                <a:solidFill>
                  <a:srgbClr val="B5BF35"/>
                </a:solidFill>
                <a:effectLst/>
                <a:uLnTx/>
                <a:uFillTx/>
                <a:latin typeface="Arial" panose="020B0604020202020204" pitchFamily="34" charset="0"/>
                <a:ea typeface="+mn-ea"/>
                <a:cs typeface="Arial" panose="020B0604020202020204" pitchFamily="34" charset="0"/>
              </a:rPr>
              <a:t>TRANSPORTE</a:t>
            </a:r>
            <a:endParaRPr kumimoji="0" sz="1000" b="0" i="0" u="none" strike="noStrike" kern="1200" cap="none" spc="300" normalizeH="0" baseline="0" noProof="0" dirty="0">
              <a:ln>
                <a:noFill/>
              </a:ln>
              <a:solidFill>
                <a:srgbClr val="B5BF35"/>
              </a:solidFill>
              <a:effectLst/>
              <a:uLnTx/>
              <a:uFillTx/>
              <a:latin typeface="Arial" panose="020B0604020202020204" pitchFamily="34" charset="0"/>
              <a:ea typeface="+mn-ea"/>
              <a:cs typeface="Arial" panose="020B0604020202020204" pitchFamily="34" charset="0"/>
            </a:endParaRPr>
          </a:p>
        </p:txBody>
      </p:sp>
      <p:sp>
        <p:nvSpPr>
          <p:cNvPr id="78" name="object 105">
            <a:extLst>
              <a:ext uri="{FF2B5EF4-FFF2-40B4-BE49-F238E27FC236}">
                <a16:creationId xmlns:a16="http://schemas.microsoft.com/office/drawing/2014/main" id="{4EB6A327-53CA-41DD-8896-B89F8E5D8A7D}"/>
              </a:ext>
            </a:extLst>
          </p:cNvPr>
          <p:cNvSpPr/>
          <p:nvPr/>
        </p:nvSpPr>
        <p:spPr>
          <a:xfrm>
            <a:off x="5261372" y="8827299"/>
            <a:ext cx="2082800" cy="0"/>
          </a:xfrm>
          <a:custGeom>
            <a:avLst/>
            <a:gdLst/>
            <a:ahLst/>
            <a:cxnLst/>
            <a:rect l="l" t="t" r="r" b="b"/>
            <a:pathLst>
              <a:path w="2082800">
                <a:moveTo>
                  <a:pt x="0" y="0"/>
                </a:moveTo>
                <a:lnTo>
                  <a:pt x="2082800" y="0"/>
                </a:lnTo>
              </a:path>
            </a:pathLst>
          </a:custGeom>
          <a:ln w="12700">
            <a:solidFill>
              <a:srgbClr val="0091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ángulo 7">
            <a:extLst>
              <a:ext uri="{FF2B5EF4-FFF2-40B4-BE49-F238E27FC236}">
                <a16:creationId xmlns:a16="http://schemas.microsoft.com/office/drawing/2014/main" id="{F020F583-83A1-4CE9-986D-AC547059C5F0}"/>
              </a:ext>
            </a:extLst>
          </p:cNvPr>
          <p:cNvSpPr/>
          <p:nvPr/>
        </p:nvSpPr>
        <p:spPr>
          <a:xfrm rot="3250070">
            <a:off x="910313" y="3181376"/>
            <a:ext cx="5349266"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Rectángulo 78">
            <a:extLst>
              <a:ext uri="{FF2B5EF4-FFF2-40B4-BE49-F238E27FC236}">
                <a16:creationId xmlns:a16="http://schemas.microsoft.com/office/drawing/2014/main" id="{E9AA0D74-DC45-4199-B1A1-8383E48CC07F}"/>
              </a:ext>
            </a:extLst>
          </p:cNvPr>
          <p:cNvSpPr/>
          <p:nvPr/>
        </p:nvSpPr>
        <p:spPr>
          <a:xfrm rot="19422394">
            <a:off x="163163" y="2654972"/>
            <a:ext cx="534926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ángulo 79">
            <a:extLst>
              <a:ext uri="{FF2B5EF4-FFF2-40B4-BE49-F238E27FC236}">
                <a16:creationId xmlns:a16="http://schemas.microsoft.com/office/drawing/2014/main" id="{5C72406A-8BE2-43C4-9228-4C65A317A660}"/>
              </a:ext>
            </a:extLst>
          </p:cNvPr>
          <p:cNvSpPr/>
          <p:nvPr/>
        </p:nvSpPr>
        <p:spPr>
          <a:xfrm rot="19422394">
            <a:off x="727932" y="2983023"/>
            <a:ext cx="534926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object 92">
            <a:extLst>
              <a:ext uri="{FF2B5EF4-FFF2-40B4-BE49-F238E27FC236}">
                <a16:creationId xmlns:a16="http://schemas.microsoft.com/office/drawing/2014/main" id="{C6E586AB-D3D3-4B40-8A74-8E6DB635A0B3}"/>
              </a:ext>
            </a:extLst>
          </p:cNvPr>
          <p:cNvSpPr txBox="1"/>
          <p:nvPr/>
        </p:nvSpPr>
        <p:spPr>
          <a:xfrm>
            <a:off x="2921862" y="8896700"/>
            <a:ext cx="2108200" cy="135935"/>
          </a:xfrm>
          <a:prstGeom prst="rect">
            <a:avLst/>
          </a:prstGeom>
        </p:spPr>
        <p:txBody>
          <a:bodyPr vert="horz" wrap="square" lIns="0" tIns="12700" rIns="0" bIns="0" rtlCol="0">
            <a:spAutoFit/>
          </a:bodyPr>
          <a:lstStyle/>
          <a:p>
            <a:pPr marL="184150" marR="0" lvl="0" indent="-171450" algn="l" defTabSz="914400" rtl="0" eaLnBrk="1" fontAlgn="auto" latinLnBrk="0" hangingPunct="1">
              <a:lnSpc>
                <a:spcPct val="100000"/>
              </a:lnSpc>
              <a:spcBef>
                <a:spcPts val="1110"/>
              </a:spcBef>
              <a:spcAft>
                <a:spcPts val="0"/>
              </a:spcAft>
              <a:buClrTx/>
              <a:buSzTx/>
              <a:buFontTx/>
              <a:buAutoNum type="arabicPeriod"/>
              <a:tabLst>
                <a:tab pos="184150" algn="l"/>
              </a:tabLst>
              <a:defRPr/>
            </a:pPr>
            <a:r>
              <a:rPr kumimoji="0" lang="es-AR" sz="800" b="0" i="0" u="none" strike="noStrike" kern="1200" cap="none" spc="25" normalizeH="0" baseline="0" noProof="0" dirty="0">
                <a:ln>
                  <a:noFill/>
                </a:ln>
                <a:solidFill>
                  <a:srgbClr val="53575A"/>
                </a:solidFill>
                <a:effectLst/>
                <a:uLnTx/>
                <a:uFillTx/>
                <a:latin typeface="Arial" panose="020B0604020202020204" pitchFamily="34" charset="0"/>
                <a:ea typeface="+mn-ea"/>
                <a:cs typeface="Arial" panose="020B0604020202020204" pitchFamily="34" charset="0"/>
              </a:rPr>
              <a:t>Swiss Medical</a:t>
            </a:r>
            <a:endParaRPr kumimoji="0"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 name="object 91">
            <a:extLst>
              <a:ext uri="{FF2B5EF4-FFF2-40B4-BE49-F238E27FC236}">
                <a16:creationId xmlns:a16="http://schemas.microsoft.com/office/drawing/2014/main" id="{025B84C9-68A3-417A-B6EB-8FEF8E4D54F3}"/>
              </a:ext>
            </a:extLst>
          </p:cNvPr>
          <p:cNvSpPr txBox="1"/>
          <p:nvPr/>
        </p:nvSpPr>
        <p:spPr>
          <a:xfrm>
            <a:off x="2921862" y="8609110"/>
            <a:ext cx="1947471"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AR" sz="1000" b="0" i="0" u="none" strike="noStrike" kern="1200" cap="none" spc="30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CENTROS SALUD</a:t>
            </a:r>
            <a:endParaRPr kumimoji="0" sz="1000" b="0" i="0" u="none" strike="noStrike" kern="1200" cap="none" spc="30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6" name="object 105">
            <a:extLst>
              <a:ext uri="{FF2B5EF4-FFF2-40B4-BE49-F238E27FC236}">
                <a16:creationId xmlns:a16="http://schemas.microsoft.com/office/drawing/2014/main" id="{DD3F18DE-B389-41B1-B832-E1A5B45BB2B5}"/>
              </a:ext>
            </a:extLst>
          </p:cNvPr>
          <p:cNvSpPr/>
          <p:nvPr/>
        </p:nvSpPr>
        <p:spPr>
          <a:xfrm>
            <a:off x="2933970" y="8819031"/>
            <a:ext cx="2082800" cy="0"/>
          </a:xfrm>
          <a:custGeom>
            <a:avLst/>
            <a:gdLst/>
            <a:ahLst/>
            <a:cxnLst/>
            <a:rect l="l" t="t" r="r" b="b"/>
            <a:pathLst>
              <a:path w="2082800">
                <a:moveTo>
                  <a:pt x="0" y="0"/>
                </a:moveTo>
                <a:lnTo>
                  <a:pt x="2082800" y="0"/>
                </a:lnTo>
              </a:path>
            </a:pathLst>
          </a:custGeom>
          <a:ln w="12700">
            <a:solidFill>
              <a:srgbClr val="0091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Elipse 86">
            <a:extLst>
              <a:ext uri="{FF2B5EF4-FFF2-40B4-BE49-F238E27FC236}">
                <a16:creationId xmlns:a16="http://schemas.microsoft.com/office/drawing/2014/main" id="{7D392F21-E96D-4C10-A065-13C993368291}"/>
              </a:ext>
            </a:extLst>
          </p:cNvPr>
          <p:cNvSpPr/>
          <p:nvPr/>
        </p:nvSpPr>
        <p:spPr>
          <a:xfrm>
            <a:off x="476045" y="5467025"/>
            <a:ext cx="192476" cy="197395"/>
          </a:xfrm>
          <a:prstGeom prst="ellipse">
            <a:avLst/>
          </a:prstGeom>
          <a:solidFill>
            <a:schemeClr val="bg1"/>
          </a:solidFill>
          <a:ln w="38100">
            <a:solidFill>
              <a:srgbClr val="B5B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CuadroTexto 87">
            <a:extLst>
              <a:ext uri="{FF2B5EF4-FFF2-40B4-BE49-F238E27FC236}">
                <a16:creationId xmlns:a16="http://schemas.microsoft.com/office/drawing/2014/main" id="{62367866-512C-427C-918A-EB2F3A7288B9}"/>
              </a:ext>
            </a:extLst>
          </p:cNvPr>
          <p:cNvSpPr txBox="1"/>
          <p:nvPr/>
        </p:nvSpPr>
        <p:spPr>
          <a:xfrm>
            <a:off x="668521" y="5472422"/>
            <a:ext cx="26692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prstClr val="black"/>
                </a:solidFill>
                <a:latin typeface="Calibri"/>
              </a:rPr>
              <a:t>Alem 986</a:t>
            </a:r>
            <a:endParaRPr kumimoji="0" lang="es-AR"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agen 3">
            <a:extLst>
              <a:ext uri="{FF2B5EF4-FFF2-40B4-BE49-F238E27FC236}">
                <a16:creationId xmlns:a16="http://schemas.microsoft.com/office/drawing/2014/main" id="{5D7AEF1D-CBFD-496A-BAE2-F1DC794464F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23830"/>
          <a:stretch/>
        </p:blipFill>
        <p:spPr>
          <a:xfrm>
            <a:off x="381979" y="845548"/>
            <a:ext cx="7186782" cy="4417076"/>
          </a:xfrm>
          <a:prstGeom prst="rect">
            <a:avLst/>
          </a:prstGeom>
        </p:spPr>
      </p:pic>
      <p:sp>
        <p:nvSpPr>
          <p:cNvPr id="52" name="Elipse 51">
            <a:extLst>
              <a:ext uri="{FF2B5EF4-FFF2-40B4-BE49-F238E27FC236}">
                <a16:creationId xmlns:a16="http://schemas.microsoft.com/office/drawing/2014/main" id="{EF068118-855A-4DF4-8AEF-DDE247BFFD03}"/>
              </a:ext>
            </a:extLst>
          </p:cNvPr>
          <p:cNvSpPr/>
          <p:nvPr/>
        </p:nvSpPr>
        <p:spPr>
          <a:xfrm>
            <a:off x="3598859" y="2959114"/>
            <a:ext cx="192476" cy="197395"/>
          </a:xfrm>
          <a:prstGeom prst="ellipse">
            <a:avLst/>
          </a:prstGeom>
          <a:solidFill>
            <a:schemeClr val="bg1"/>
          </a:solidFill>
          <a:ln w="38100">
            <a:solidFill>
              <a:srgbClr val="B5B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Elipse 52">
            <a:extLst>
              <a:ext uri="{FF2B5EF4-FFF2-40B4-BE49-F238E27FC236}">
                <a16:creationId xmlns:a16="http://schemas.microsoft.com/office/drawing/2014/main" id="{6E6259BE-5B39-4A06-934F-EDC8122DE404}"/>
              </a:ext>
            </a:extLst>
          </p:cNvPr>
          <p:cNvSpPr/>
          <p:nvPr/>
        </p:nvSpPr>
        <p:spPr>
          <a:xfrm>
            <a:off x="3337763" y="3442122"/>
            <a:ext cx="152400" cy="160944"/>
          </a:xfrm>
          <a:prstGeom prst="ellipse">
            <a:avLst/>
          </a:prstGeom>
          <a:solidFill>
            <a:srgbClr val="B5B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Elipse 53">
            <a:extLst>
              <a:ext uri="{FF2B5EF4-FFF2-40B4-BE49-F238E27FC236}">
                <a16:creationId xmlns:a16="http://schemas.microsoft.com/office/drawing/2014/main" id="{6726829A-6C5A-4F3C-B3F6-E2BEA91CE8BB}"/>
              </a:ext>
            </a:extLst>
          </p:cNvPr>
          <p:cNvSpPr/>
          <p:nvPr/>
        </p:nvSpPr>
        <p:spPr>
          <a:xfrm>
            <a:off x="3345282" y="3738392"/>
            <a:ext cx="152400" cy="160944"/>
          </a:xfrm>
          <a:prstGeom prst="ellipse">
            <a:avLst/>
          </a:prstGeom>
          <a:solidFill>
            <a:srgbClr val="B5B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55" name="Elipse 54">
            <a:extLst>
              <a:ext uri="{FF2B5EF4-FFF2-40B4-BE49-F238E27FC236}">
                <a16:creationId xmlns:a16="http://schemas.microsoft.com/office/drawing/2014/main" id="{472E596D-90F9-4BF4-AA88-45BAD5517011}"/>
              </a:ext>
            </a:extLst>
          </p:cNvPr>
          <p:cNvSpPr/>
          <p:nvPr/>
        </p:nvSpPr>
        <p:spPr>
          <a:xfrm>
            <a:off x="2143125" y="2964016"/>
            <a:ext cx="152400" cy="160944"/>
          </a:xfrm>
          <a:prstGeom prst="ellipse">
            <a:avLst/>
          </a:prstGeom>
          <a:solidFill>
            <a:srgbClr val="B5B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56" name="Elipse 55">
            <a:extLst>
              <a:ext uri="{FF2B5EF4-FFF2-40B4-BE49-F238E27FC236}">
                <a16:creationId xmlns:a16="http://schemas.microsoft.com/office/drawing/2014/main" id="{377A1513-53C2-4E8F-AE56-115F6403EDBF}"/>
              </a:ext>
            </a:extLst>
          </p:cNvPr>
          <p:cNvSpPr/>
          <p:nvPr/>
        </p:nvSpPr>
        <p:spPr>
          <a:xfrm>
            <a:off x="3530877" y="2803072"/>
            <a:ext cx="152400" cy="160944"/>
          </a:xfrm>
          <a:prstGeom prst="ellipse">
            <a:avLst/>
          </a:prstGeom>
          <a:solidFill>
            <a:srgbClr val="B5B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57" name="Elipse 56">
            <a:extLst>
              <a:ext uri="{FF2B5EF4-FFF2-40B4-BE49-F238E27FC236}">
                <a16:creationId xmlns:a16="http://schemas.microsoft.com/office/drawing/2014/main" id="{83BB98DB-99C6-4E81-90A7-7635855A2204}"/>
              </a:ext>
            </a:extLst>
          </p:cNvPr>
          <p:cNvSpPr/>
          <p:nvPr/>
        </p:nvSpPr>
        <p:spPr>
          <a:xfrm>
            <a:off x="4716933" y="3973267"/>
            <a:ext cx="152400" cy="160944"/>
          </a:xfrm>
          <a:prstGeom prst="ellipse">
            <a:avLst/>
          </a:prstGeom>
          <a:solidFill>
            <a:srgbClr val="B5B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93" name="Elipse 92">
            <a:extLst>
              <a:ext uri="{FF2B5EF4-FFF2-40B4-BE49-F238E27FC236}">
                <a16:creationId xmlns:a16="http://schemas.microsoft.com/office/drawing/2014/main" id="{C8EE66FF-BFF6-4695-97A5-C9799C8771A5}"/>
              </a:ext>
            </a:extLst>
          </p:cNvPr>
          <p:cNvSpPr/>
          <p:nvPr/>
        </p:nvSpPr>
        <p:spPr>
          <a:xfrm>
            <a:off x="2163037" y="3166525"/>
            <a:ext cx="152400" cy="160944"/>
          </a:xfrm>
          <a:prstGeom prst="ellipse">
            <a:avLst/>
          </a:prstGeom>
          <a:solidFill>
            <a:srgbClr val="B5B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58" name="Elipse 57">
            <a:extLst>
              <a:ext uri="{FF2B5EF4-FFF2-40B4-BE49-F238E27FC236}">
                <a16:creationId xmlns:a16="http://schemas.microsoft.com/office/drawing/2014/main" id="{18DE6C1E-7C4B-4704-AD57-C106D4D6172E}"/>
              </a:ext>
            </a:extLst>
          </p:cNvPr>
          <p:cNvSpPr/>
          <p:nvPr/>
        </p:nvSpPr>
        <p:spPr>
          <a:xfrm>
            <a:off x="3246263" y="2440417"/>
            <a:ext cx="152400" cy="160944"/>
          </a:xfrm>
          <a:prstGeom prst="ellipse">
            <a:avLst/>
          </a:prstGeom>
          <a:solidFill>
            <a:srgbClr val="4C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9" name="Elipse 58">
            <a:extLst>
              <a:ext uri="{FF2B5EF4-FFF2-40B4-BE49-F238E27FC236}">
                <a16:creationId xmlns:a16="http://schemas.microsoft.com/office/drawing/2014/main" id="{A30F6720-A790-4503-8D00-99667C47BB82}"/>
              </a:ext>
            </a:extLst>
          </p:cNvPr>
          <p:cNvSpPr/>
          <p:nvPr/>
        </p:nvSpPr>
        <p:spPr>
          <a:xfrm>
            <a:off x="3725997" y="2642128"/>
            <a:ext cx="152400" cy="160944"/>
          </a:xfrm>
          <a:prstGeom prst="ellipse">
            <a:avLst/>
          </a:prstGeom>
          <a:solidFill>
            <a:srgbClr val="4C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00" name="Elipse 99">
            <a:extLst>
              <a:ext uri="{FF2B5EF4-FFF2-40B4-BE49-F238E27FC236}">
                <a16:creationId xmlns:a16="http://schemas.microsoft.com/office/drawing/2014/main" id="{B0422F62-E443-47FB-A40D-EA2FB8044A2E}"/>
              </a:ext>
            </a:extLst>
          </p:cNvPr>
          <p:cNvSpPr/>
          <p:nvPr/>
        </p:nvSpPr>
        <p:spPr>
          <a:xfrm>
            <a:off x="2952622" y="2883544"/>
            <a:ext cx="152400" cy="160944"/>
          </a:xfrm>
          <a:prstGeom prst="ellipse">
            <a:avLst/>
          </a:prstGeom>
          <a:solidFill>
            <a:srgbClr val="4C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07" name="Elipse 106">
            <a:extLst>
              <a:ext uri="{FF2B5EF4-FFF2-40B4-BE49-F238E27FC236}">
                <a16:creationId xmlns:a16="http://schemas.microsoft.com/office/drawing/2014/main" id="{44EF2A50-3C4C-4CC3-AED9-A00058F71752}"/>
              </a:ext>
            </a:extLst>
          </p:cNvPr>
          <p:cNvSpPr/>
          <p:nvPr/>
        </p:nvSpPr>
        <p:spPr>
          <a:xfrm>
            <a:off x="3743197" y="5097013"/>
            <a:ext cx="152400" cy="16094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0" name="Elipse 59">
            <a:extLst>
              <a:ext uri="{FF2B5EF4-FFF2-40B4-BE49-F238E27FC236}">
                <a16:creationId xmlns:a16="http://schemas.microsoft.com/office/drawing/2014/main" id="{46339C64-EAB2-42A7-825F-32C4136F8B5C}"/>
              </a:ext>
            </a:extLst>
          </p:cNvPr>
          <p:cNvSpPr/>
          <p:nvPr/>
        </p:nvSpPr>
        <p:spPr>
          <a:xfrm>
            <a:off x="2526767" y="2844938"/>
            <a:ext cx="152400" cy="160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1" name="Elipse 60">
            <a:extLst>
              <a:ext uri="{FF2B5EF4-FFF2-40B4-BE49-F238E27FC236}">
                <a16:creationId xmlns:a16="http://schemas.microsoft.com/office/drawing/2014/main" id="{71463961-70E8-487C-8B6C-CEAA5CD0330D}"/>
              </a:ext>
            </a:extLst>
          </p:cNvPr>
          <p:cNvSpPr/>
          <p:nvPr/>
        </p:nvSpPr>
        <p:spPr>
          <a:xfrm>
            <a:off x="3863248" y="3542447"/>
            <a:ext cx="152400" cy="160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05" name="Elipse 104">
            <a:extLst>
              <a:ext uri="{FF2B5EF4-FFF2-40B4-BE49-F238E27FC236}">
                <a16:creationId xmlns:a16="http://schemas.microsoft.com/office/drawing/2014/main" id="{7AA27382-1301-4867-8BE1-F29062100EE2}"/>
              </a:ext>
            </a:extLst>
          </p:cNvPr>
          <p:cNvSpPr/>
          <p:nvPr/>
        </p:nvSpPr>
        <p:spPr>
          <a:xfrm>
            <a:off x="2636926" y="3579845"/>
            <a:ext cx="152400" cy="160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p:nvPr/>
        </p:nvSpPr>
        <p:spPr>
          <a:xfrm>
            <a:off x="522724" y="433664"/>
            <a:ext cx="4954153" cy="512320"/>
          </a:xfrm>
          <a:prstGeom prst="rect">
            <a:avLst/>
          </a:prstGeom>
        </p:spPr>
        <p:txBody>
          <a:bodyPr vert="horz" wrap="square" lIns="0" tIns="111125" rIns="0" bIns="0" rtlCol="0">
            <a:spAutoFit/>
          </a:bodyPr>
          <a:lstStyle/>
          <a:p>
            <a:pPr>
              <a:lnSpc>
                <a:spcPct val="100000"/>
              </a:lnSpc>
              <a:spcBef>
                <a:spcPts val="875"/>
              </a:spcBef>
            </a:pPr>
            <a:r>
              <a:rPr sz="2600" b="1" dirty="0">
                <a:solidFill>
                  <a:srgbClr val="B5BF35"/>
                </a:solidFill>
                <a:latin typeface="Arial" panose="020B0604020202020204" pitchFamily="34" charset="0"/>
                <a:cs typeface="Arial" panose="020B0604020202020204" pitchFamily="34" charset="0"/>
              </a:rPr>
              <a:t>D</a:t>
            </a:r>
            <a:r>
              <a:rPr lang="es-AR" sz="2600" b="1" dirty="0">
                <a:solidFill>
                  <a:srgbClr val="4C4D4F"/>
                </a:solidFill>
                <a:latin typeface="Arial" panose="020B0604020202020204" pitchFamily="34" charset="0"/>
                <a:cs typeface="Arial" panose="020B0604020202020204" pitchFamily="34" charset="0"/>
              </a:rPr>
              <a:t>ISPONIBILIDAD Y </a:t>
            </a:r>
            <a:r>
              <a:rPr lang="es-AR" sz="2600" b="1" dirty="0">
                <a:solidFill>
                  <a:srgbClr val="B5BF35"/>
                </a:solidFill>
                <a:latin typeface="Arial" panose="020B0604020202020204" pitchFamily="34" charset="0"/>
                <a:cs typeface="Arial" panose="020B0604020202020204" pitchFamily="34" charset="0"/>
              </a:rPr>
              <a:t>P</a:t>
            </a:r>
            <a:r>
              <a:rPr lang="es-AR" sz="2600" b="1" dirty="0">
                <a:solidFill>
                  <a:srgbClr val="4C4D4F"/>
                </a:solidFill>
                <a:latin typeface="Arial" panose="020B0604020202020204" pitchFamily="34" charset="0"/>
                <a:cs typeface="Arial" panose="020B0604020202020204" pitchFamily="34" charset="0"/>
              </a:rPr>
              <a:t>RECIOS</a:t>
            </a:r>
            <a:r>
              <a:rPr lang="es-AR" sz="2600" b="1" dirty="0">
                <a:solidFill>
                  <a:srgbClr val="FFFFFF"/>
                </a:solidFill>
                <a:latin typeface="Arial" panose="020B0604020202020204" pitchFamily="34" charset="0"/>
                <a:cs typeface="Arial" panose="020B0604020202020204" pitchFamily="34" charset="0"/>
              </a:rPr>
              <a:t> </a:t>
            </a:r>
            <a:endParaRPr sz="2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716B09CA-59AF-4A2D-90F9-21188D90C627}"/>
              </a:ext>
            </a:extLst>
          </p:cNvPr>
          <p:cNvSpPr txBox="1"/>
          <p:nvPr/>
        </p:nvSpPr>
        <p:spPr>
          <a:xfrm>
            <a:off x="339725" y="2133600"/>
            <a:ext cx="7114540" cy="600164"/>
          </a:xfrm>
          <a:prstGeom prst="rect">
            <a:avLst/>
          </a:prstGeom>
          <a:noFill/>
        </p:spPr>
        <p:txBody>
          <a:bodyPr wrap="square" rtlCol="0">
            <a:spAutoFit/>
          </a:bodyPr>
          <a:lstStyle/>
          <a:p>
            <a:r>
              <a:rPr lang="es-AR" sz="1100" b="1" dirty="0">
                <a:solidFill>
                  <a:srgbClr val="B5BF35"/>
                </a:solidFill>
              </a:rPr>
              <a:t>Nota</a:t>
            </a:r>
            <a:r>
              <a:rPr lang="es-AR" sz="1100" dirty="0">
                <a:solidFill>
                  <a:srgbClr val="B5BF35"/>
                </a:solidFill>
              </a:rPr>
              <a:t>:</a:t>
            </a:r>
            <a:r>
              <a:rPr lang="es-AR" sz="1100" dirty="0"/>
              <a:t> </a:t>
            </a:r>
          </a:p>
          <a:p>
            <a:pPr marL="171450" indent="-171450">
              <a:buFont typeface="Arial" panose="020B0604020202020204" pitchFamily="34" charset="0"/>
              <a:buChar char="•"/>
            </a:pPr>
            <a:r>
              <a:rPr lang="es-AR" sz="1100" dirty="0"/>
              <a:t>Los honorarios inmobiliarios son del 5% + IVA sobre el monto total del contrato pagaderos a la firma del primer documento vinculante.</a:t>
            </a:r>
          </a:p>
        </p:txBody>
      </p:sp>
      <p:graphicFrame>
        <p:nvGraphicFramePr>
          <p:cNvPr id="6" name="Objeto 5">
            <a:extLst>
              <a:ext uri="{FF2B5EF4-FFF2-40B4-BE49-F238E27FC236}">
                <a16:creationId xmlns:a16="http://schemas.microsoft.com/office/drawing/2014/main" id="{0914A385-2927-45CF-8C26-13BA7EA212CA}"/>
              </a:ext>
            </a:extLst>
          </p:cNvPr>
          <p:cNvGraphicFramePr>
            <a:graphicFrameLocks noChangeAspect="1"/>
          </p:cNvGraphicFramePr>
          <p:nvPr>
            <p:extLst>
              <p:ext uri="{D42A27DB-BD31-4B8C-83A1-F6EECF244321}">
                <p14:modId xmlns:p14="http://schemas.microsoft.com/office/powerpoint/2010/main" val="2520060805"/>
              </p:ext>
            </p:extLst>
          </p:nvPr>
        </p:nvGraphicFramePr>
        <p:xfrm>
          <a:off x="339725" y="1082635"/>
          <a:ext cx="7145338" cy="647700"/>
        </p:xfrm>
        <a:graphic>
          <a:graphicData uri="http://schemas.openxmlformats.org/presentationml/2006/ole">
            <mc:AlternateContent xmlns:mc="http://schemas.openxmlformats.org/markup-compatibility/2006">
              <mc:Choice xmlns:v="urn:schemas-microsoft-com:vml" Requires="v">
                <p:oleObj name="Worksheet" r:id="rId2" imgW="4629275" imgH="419038" progId="Excel.Sheet.12">
                  <p:embed/>
                </p:oleObj>
              </mc:Choice>
              <mc:Fallback>
                <p:oleObj name="Worksheet" r:id="rId2" imgW="4629275" imgH="419038" progId="Excel.Sheet.12">
                  <p:embed/>
                  <p:pic>
                    <p:nvPicPr>
                      <p:cNvPr id="6" name="Objeto 5">
                        <a:extLst>
                          <a:ext uri="{FF2B5EF4-FFF2-40B4-BE49-F238E27FC236}">
                            <a16:creationId xmlns:a16="http://schemas.microsoft.com/office/drawing/2014/main" id="{0914A385-2927-45CF-8C26-13BA7EA212CA}"/>
                          </a:ext>
                        </a:extLst>
                      </p:cNvPr>
                      <p:cNvPicPr/>
                      <p:nvPr/>
                    </p:nvPicPr>
                    <p:blipFill>
                      <a:blip r:embed="rId3"/>
                      <a:stretch>
                        <a:fillRect/>
                      </a:stretch>
                    </p:blipFill>
                    <p:spPr>
                      <a:xfrm>
                        <a:off x="339725" y="1082635"/>
                        <a:ext cx="7145338" cy="647700"/>
                      </a:xfrm>
                      <a:prstGeom prst="rect">
                        <a:avLst/>
                      </a:prstGeom>
                    </p:spPr>
                  </p:pic>
                </p:oleObj>
              </mc:Fallback>
            </mc:AlternateContent>
          </a:graphicData>
        </a:graphic>
      </p:graphicFrame>
      <p:pic>
        <p:nvPicPr>
          <p:cNvPr id="4098" name="Picture 2" descr="L. N. Alem 986 – 894 m2 – Catalinas | BINSWANGER">
            <a:extLst>
              <a:ext uri="{FF2B5EF4-FFF2-40B4-BE49-F238E27FC236}">
                <a16:creationId xmlns:a16="http://schemas.microsoft.com/office/drawing/2014/main" id="{EEDA8382-8006-4BE9-BCCE-AFD22AF8D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3698915"/>
            <a:ext cx="74295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1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Av. Leandro N. Alem 986 | Piso 9° – Cushman &amp;amp; Wakefield Argentina">
            <a:extLst>
              <a:ext uri="{FF2B5EF4-FFF2-40B4-BE49-F238E27FC236}">
                <a16:creationId xmlns:a16="http://schemas.microsoft.com/office/drawing/2014/main" id="{2BF9B554-AEFD-42CA-9288-F53595F9E5F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4012" r="40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p:nvPr/>
        </p:nvSpPr>
        <p:spPr>
          <a:xfrm>
            <a:off x="0" y="5032935"/>
            <a:ext cx="6690359" cy="5026025"/>
          </a:xfrm>
          <a:custGeom>
            <a:avLst/>
            <a:gdLst/>
            <a:ahLst/>
            <a:cxnLst/>
            <a:rect l="l" t="t" r="r" b="b"/>
            <a:pathLst>
              <a:path w="6690359" h="5026025">
                <a:moveTo>
                  <a:pt x="0" y="0"/>
                </a:moveTo>
                <a:lnTo>
                  <a:pt x="0" y="5025464"/>
                </a:lnTo>
                <a:lnTo>
                  <a:pt x="6690033" y="5025464"/>
                </a:lnTo>
                <a:lnTo>
                  <a:pt x="0" y="0"/>
                </a:lnTo>
                <a:close/>
              </a:path>
            </a:pathLst>
          </a:custGeom>
          <a:solidFill>
            <a:srgbClr val="707372">
              <a:alpha val="55999"/>
            </a:srgbClr>
          </a:solidFill>
        </p:spPr>
        <p:txBody>
          <a:bodyPr wrap="square" lIns="0" tIns="0" rIns="0" bIns="0" rtlCol="0"/>
          <a:lstStyle/>
          <a:p>
            <a:endParaRPr/>
          </a:p>
        </p:txBody>
      </p:sp>
      <p:sp>
        <p:nvSpPr>
          <p:cNvPr id="4" name="object 4"/>
          <p:cNvSpPr/>
          <p:nvPr/>
        </p:nvSpPr>
        <p:spPr>
          <a:xfrm>
            <a:off x="0" y="5032935"/>
            <a:ext cx="6690359" cy="5026025"/>
          </a:xfrm>
          <a:custGeom>
            <a:avLst/>
            <a:gdLst/>
            <a:ahLst/>
            <a:cxnLst/>
            <a:rect l="l" t="t" r="r" b="b"/>
            <a:pathLst>
              <a:path w="6690359" h="5026025">
                <a:moveTo>
                  <a:pt x="0" y="0"/>
                </a:moveTo>
                <a:lnTo>
                  <a:pt x="0" y="5025464"/>
                </a:lnTo>
                <a:lnTo>
                  <a:pt x="6690033" y="5025464"/>
                </a:lnTo>
                <a:lnTo>
                  <a:pt x="0" y="0"/>
                </a:lnTo>
                <a:close/>
              </a:path>
            </a:pathLst>
          </a:custGeom>
          <a:solidFill>
            <a:srgbClr val="707372">
              <a:alpha val="75000"/>
            </a:srgbClr>
          </a:solidFill>
        </p:spPr>
        <p:txBody>
          <a:bodyPr wrap="square" lIns="0" tIns="0" rIns="0" bIns="0" rtlCol="0"/>
          <a:lstStyle/>
          <a:p>
            <a:endParaRPr/>
          </a:p>
        </p:txBody>
      </p:sp>
      <p:sp>
        <p:nvSpPr>
          <p:cNvPr id="6" name="object 6"/>
          <p:cNvSpPr/>
          <p:nvPr/>
        </p:nvSpPr>
        <p:spPr>
          <a:xfrm>
            <a:off x="0" y="7767326"/>
            <a:ext cx="7767955" cy="2291080"/>
          </a:xfrm>
          <a:custGeom>
            <a:avLst/>
            <a:gdLst/>
            <a:ahLst/>
            <a:cxnLst/>
            <a:rect l="l" t="t" r="r" b="b"/>
            <a:pathLst>
              <a:path w="7767955" h="2291079">
                <a:moveTo>
                  <a:pt x="7767421" y="0"/>
                </a:moveTo>
                <a:lnTo>
                  <a:pt x="0" y="1789760"/>
                </a:lnTo>
                <a:lnTo>
                  <a:pt x="0" y="2291079"/>
                </a:lnTo>
                <a:lnTo>
                  <a:pt x="7767421" y="2291079"/>
                </a:lnTo>
                <a:lnTo>
                  <a:pt x="7767421" y="0"/>
                </a:lnTo>
                <a:close/>
              </a:path>
            </a:pathLst>
          </a:custGeom>
          <a:solidFill>
            <a:srgbClr val="FFFFFF"/>
          </a:solidFill>
        </p:spPr>
        <p:txBody>
          <a:bodyPr wrap="square" lIns="0" tIns="0" rIns="0" bIns="0" rtlCol="0"/>
          <a:lstStyle/>
          <a:p>
            <a:endParaRPr/>
          </a:p>
        </p:txBody>
      </p:sp>
      <p:sp>
        <p:nvSpPr>
          <p:cNvPr id="7" name="object 7"/>
          <p:cNvSpPr/>
          <p:nvPr/>
        </p:nvSpPr>
        <p:spPr>
          <a:xfrm>
            <a:off x="4753819" y="8685783"/>
            <a:ext cx="2766854" cy="94357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13435" y="7144807"/>
            <a:ext cx="2075080" cy="1595309"/>
          </a:xfrm>
          <a:prstGeom prst="rect">
            <a:avLst/>
          </a:prstGeom>
        </p:spPr>
        <p:txBody>
          <a:bodyPr vert="horz" wrap="square" lIns="0" tIns="12700" rIns="0" bIns="0" rtlCol="0">
            <a:spAutoFit/>
          </a:bodyPr>
          <a:lstStyle/>
          <a:p>
            <a:pPr marL="12700">
              <a:lnSpc>
                <a:spcPct val="100000"/>
              </a:lnSpc>
              <a:spcBef>
                <a:spcPts val="100"/>
              </a:spcBef>
            </a:pPr>
            <a:r>
              <a:rPr lang="es-AR" sz="1100" b="1" spc="-35" dirty="0">
                <a:solidFill>
                  <a:srgbClr val="B5BF35"/>
                </a:solidFill>
                <a:latin typeface="Arial" panose="020B0604020202020204" pitchFamily="34" charset="0"/>
                <a:cs typeface="Arial" panose="020B0604020202020204" pitchFamily="34" charset="0"/>
              </a:rPr>
              <a:t>R</a:t>
            </a:r>
            <a:r>
              <a:rPr lang="es-AR" sz="1100" b="1" spc="-35" dirty="0">
                <a:solidFill>
                  <a:srgbClr val="FFFFFF"/>
                </a:solidFill>
                <a:latin typeface="Arial" panose="020B0604020202020204" pitchFamily="34" charset="0"/>
                <a:cs typeface="Arial" panose="020B0604020202020204" pitchFamily="34" charset="0"/>
              </a:rPr>
              <a:t>afael</a:t>
            </a:r>
            <a:r>
              <a:rPr sz="1100" b="1" spc="-35" dirty="0">
                <a:solidFill>
                  <a:srgbClr val="FFFFFF"/>
                </a:solidFill>
                <a:latin typeface="Arial" panose="020B0604020202020204" pitchFamily="34" charset="0"/>
                <a:cs typeface="Arial" panose="020B0604020202020204" pitchFamily="34" charset="0"/>
              </a:rPr>
              <a:t> </a:t>
            </a:r>
            <a:r>
              <a:rPr lang="es-AR" sz="1100" b="1" spc="-40" dirty="0">
                <a:solidFill>
                  <a:srgbClr val="B5BF35"/>
                </a:solidFill>
                <a:latin typeface="Arial" panose="020B0604020202020204" pitchFamily="34" charset="0"/>
                <a:cs typeface="Arial" panose="020B0604020202020204" pitchFamily="34" charset="0"/>
              </a:rPr>
              <a:t>V</a:t>
            </a:r>
            <a:r>
              <a:rPr sz="1100" b="1" spc="-40" dirty="0">
                <a:solidFill>
                  <a:srgbClr val="FFFFFF"/>
                </a:solidFill>
                <a:latin typeface="Arial" panose="020B0604020202020204" pitchFamily="34" charset="0"/>
                <a:cs typeface="Arial" panose="020B0604020202020204" pitchFamily="34" charset="0"/>
              </a:rPr>
              <a:t>a</a:t>
            </a:r>
            <a:r>
              <a:rPr lang="es-AR" sz="1100" b="1" spc="-40" dirty="0">
                <a:solidFill>
                  <a:srgbClr val="FFFFFF"/>
                </a:solidFill>
                <a:latin typeface="Arial" panose="020B0604020202020204" pitchFamily="34" charset="0"/>
                <a:cs typeface="Arial" panose="020B0604020202020204" pitchFamily="34" charset="0"/>
              </a:rPr>
              <a:t>lera</a:t>
            </a:r>
          </a:p>
          <a:p>
            <a:pPr marL="12700">
              <a:lnSpc>
                <a:spcPct val="100000"/>
              </a:lnSpc>
              <a:spcBef>
                <a:spcPts val="100"/>
              </a:spcBef>
            </a:pPr>
            <a:r>
              <a:rPr lang="es-AR" sz="1100" b="1" spc="-40" dirty="0">
                <a:solidFill>
                  <a:srgbClr val="FFFFFF"/>
                </a:solidFill>
                <a:latin typeface="Arial" panose="020B0604020202020204" pitchFamily="34" charset="0"/>
                <a:cs typeface="Arial" panose="020B0604020202020204" pitchFamily="34" charset="0"/>
              </a:rPr>
              <a:t>Cel: +54 9 11 4163-0098</a:t>
            </a:r>
            <a:endParaRPr sz="1100" dirty="0">
              <a:latin typeface="Arial" panose="020B0604020202020204" pitchFamily="34" charset="0"/>
              <a:cs typeface="Arial" panose="020B0604020202020204" pitchFamily="34" charset="0"/>
            </a:endParaRPr>
          </a:p>
          <a:p>
            <a:pPr marL="12700">
              <a:lnSpc>
                <a:spcPct val="100000"/>
              </a:lnSpc>
            </a:pPr>
            <a:r>
              <a:rPr lang="es-AR" sz="1100" spc="-10" dirty="0" err="1">
                <a:solidFill>
                  <a:srgbClr val="FFFFFF"/>
                </a:solidFill>
                <a:latin typeface="Arial" panose="020B0604020202020204" pitchFamily="34" charset="0"/>
                <a:cs typeface="Arial" panose="020B0604020202020204" pitchFamily="34" charset="0"/>
                <a:hlinkClick r:id="rId4"/>
              </a:rPr>
              <a:t>rafael</a:t>
            </a:r>
            <a:r>
              <a:rPr sz="1100" b="0" spc="-10" dirty="0">
                <a:solidFill>
                  <a:srgbClr val="FFFFFF"/>
                </a:solidFill>
                <a:latin typeface="Arial" panose="020B0604020202020204" pitchFamily="34" charset="0"/>
                <a:cs typeface="Arial" panose="020B0604020202020204" pitchFamily="34" charset="0"/>
                <a:hlinkClick r:id="rId4"/>
              </a:rPr>
              <a:t>.</a:t>
            </a:r>
            <a:r>
              <a:rPr lang="es-AR" sz="1100" b="0" spc="-10" dirty="0" err="1">
                <a:solidFill>
                  <a:srgbClr val="FFFFFF"/>
                </a:solidFill>
                <a:latin typeface="Arial" panose="020B0604020202020204" pitchFamily="34" charset="0"/>
                <a:cs typeface="Arial" panose="020B0604020202020204" pitchFamily="34" charset="0"/>
                <a:hlinkClick r:id="rId4"/>
              </a:rPr>
              <a:t>valera</a:t>
            </a:r>
            <a:r>
              <a:rPr sz="1100" b="0" spc="-10" dirty="0">
                <a:solidFill>
                  <a:srgbClr val="FFFFFF"/>
                </a:solidFill>
                <a:latin typeface="Arial" panose="020B0604020202020204" pitchFamily="34" charset="0"/>
                <a:cs typeface="Arial" panose="020B0604020202020204" pitchFamily="34" charset="0"/>
                <a:hlinkClick r:id="rId4"/>
              </a:rPr>
              <a:t>@</a:t>
            </a:r>
            <a:r>
              <a:rPr lang="es-AR" sz="1100" b="0" spc="-10" dirty="0" err="1">
                <a:solidFill>
                  <a:srgbClr val="FFFFFF"/>
                </a:solidFill>
                <a:latin typeface="Arial" panose="020B0604020202020204" pitchFamily="34" charset="0"/>
                <a:cs typeface="Arial" panose="020B0604020202020204" pitchFamily="34" charset="0"/>
                <a:hlinkClick r:id="rId4"/>
              </a:rPr>
              <a:t>sa</a:t>
            </a:r>
            <a:r>
              <a:rPr lang="es-AR" sz="1100" b="0" spc="-10" dirty="0">
                <a:solidFill>
                  <a:srgbClr val="FFFFFF"/>
                </a:solidFill>
                <a:latin typeface="Arial" panose="020B0604020202020204" pitchFamily="34" charset="0"/>
                <a:cs typeface="Arial" panose="020B0604020202020204" pitchFamily="34" charset="0"/>
                <a:hlinkClick r:id="rId4"/>
              </a:rPr>
              <a:t>.</a:t>
            </a:r>
            <a:r>
              <a:rPr sz="1100" b="0" spc="-10" dirty="0">
                <a:solidFill>
                  <a:srgbClr val="FFFFFF"/>
                </a:solidFill>
                <a:latin typeface="Arial" panose="020B0604020202020204" pitchFamily="34" charset="0"/>
                <a:cs typeface="Arial" panose="020B0604020202020204" pitchFamily="34" charset="0"/>
                <a:hlinkClick r:id="rId4"/>
              </a:rPr>
              <a:t>cushwake.com</a:t>
            </a:r>
            <a:endParaRPr sz="1100" dirty="0">
              <a:latin typeface="Arial" panose="020B0604020202020204" pitchFamily="34" charset="0"/>
              <a:cs typeface="Arial" panose="020B0604020202020204" pitchFamily="34" charset="0"/>
            </a:endParaRPr>
          </a:p>
          <a:p>
            <a:pPr>
              <a:lnSpc>
                <a:spcPct val="100000"/>
              </a:lnSpc>
              <a:spcBef>
                <a:spcPts val="10"/>
              </a:spcBef>
            </a:pPr>
            <a:endParaRPr sz="1250" dirty="0">
              <a:latin typeface="Arial" panose="020B0604020202020204" pitchFamily="34" charset="0"/>
              <a:cs typeface="Arial" panose="020B0604020202020204" pitchFamily="34" charset="0"/>
            </a:endParaRPr>
          </a:p>
          <a:p>
            <a:pPr marL="12700">
              <a:lnSpc>
                <a:spcPct val="100000"/>
              </a:lnSpc>
            </a:pPr>
            <a:r>
              <a:rPr lang="es-AR" sz="1100" b="1" spc="-35" dirty="0">
                <a:solidFill>
                  <a:srgbClr val="B5BF35"/>
                </a:solidFill>
                <a:latin typeface="Arial" panose="020B0604020202020204" pitchFamily="34" charset="0"/>
                <a:cs typeface="Arial" panose="020B0604020202020204" pitchFamily="34" charset="0"/>
              </a:rPr>
              <a:t>J</a:t>
            </a:r>
            <a:r>
              <a:rPr lang="es-AR" sz="1100" b="1" spc="-35" dirty="0">
                <a:solidFill>
                  <a:srgbClr val="FFFFFF"/>
                </a:solidFill>
                <a:latin typeface="Arial" panose="020B0604020202020204" pitchFamily="34" charset="0"/>
                <a:cs typeface="Arial" panose="020B0604020202020204" pitchFamily="34" charset="0"/>
              </a:rPr>
              <a:t>uan</a:t>
            </a:r>
            <a:r>
              <a:rPr sz="1100" b="1" spc="-35" dirty="0">
                <a:solidFill>
                  <a:srgbClr val="FFFFFF"/>
                </a:solidFill>
                <a:latin typeface="Arial" panose="020B0604020202020204" pitchFamily="34" charset="0"/>
                <a:cs typeface="Arial" panose="020B0604020202020204" pitchFamily="34" charset="0"/>
              </a:rPr>
              <a:t> </a:t>
            </a:r>
            <a:r>
              <a:rPr lang="es-AR" sz="1100" b="1" spc="-40" dirty="0">
                <a:solidFill>
                  <a:srgbClr val="B5BF35"/>
                </a:solidFill>
                <a:latin typeface="Arial" panose="020B0604020202020204" pitchFamily="34" charset="0"/>
                <a:cs typeface="Arial" panose="020B0604020202020204" pitchFamily="34" charset="0"/>
              </a:rPr>
              <a:t>I. Q</a:t>
            </a:r>
            <a:r>
              <a:rPr lang="es-AR" sz="1100" b="1" spc="-40" dirty="0">
                <a:solidFill>
                  <a:srgbClr val="FFFFFF"/>
                </a:solidFill>
                <a:latin typeface="Arial" panose="020B0604020202020204" pitchFamily="34" charset="0"/>
                <a:cs typeface="Arial" panose="020B0604020202020204" pitchFamily="34" charset="0"/>
              </a:rPr>
              <a:t>uerol</a:t>
            </a:r>
          </a:p>
          <a:p>
            <a:pPr marL="12700"/>
            <a:r>
              <a:rPr lang="fr-FR" sz="1100" b="1" spc="-40" dirty="0" err="1">
                <a:solidFill>
                  <a:srgbClr val="FFFFFF"/>
                </a:solidFill>
                <a:latin typeface="Arial" panose="020B0604020202020204" pitchFamily="34" charset="0"/>
                <a:cs typeface="Arial" panose="020B0604020202020204" pitchFamily="34" charset="0"/>
              </a:rPr>
              <a:t>Cel</a:t>
            </a:r>
            <a:r>
              <a:rPr lang="fr-FR" sz="1100" b="1" spc="-40" dirty="0">
                <a:solidFill>
                  <a:srgbClr val="FFFFFF"/>
                </a:solidFill>
                <a:latin typeface="Arial" panose="020B0604020202020204" pitchFamily="34" charset="0"/>
                <a:cs typeface="Arial" panose="020B0604020202020204" pitchFamily="34" charset="0"/>
              </a:rPr>
              <a:t>: +54 9 11 4195-8539</a:t>
            </a:r>
            <a:endParaRPr sz="1100" dirty="0">
              <a:latin typeface="Arial" panose="020B0604020202020204" pitchFamily="34" charset="0"/>
              <a:cs typeface="Arial" panose="020B0604020202020204" pitchFamily="34" charset="0"/>
            </a:endParaRPr>
          </a:p>
          <a:p>
            <a:pPr marL="12700">
              <a:lnSpc>
                <a:spcPct val="100000"/>
              </a:lnSpc>
            </a:pPr>
            <a:r>
              <a:rPr lang="es-AR" sz="1100" spc="-10" dirty="0">
                <a:solidFill>
                  <a:srgbClr val="FFFFFF"/>
                </a:solidFill>
                <a:latin typeface="Arial" panose="020B0604020202020204" pitchFamily="34" charset="0"/>
                <a:cs typeface="Arial" panose="020B0604020202020204" pitchFamily="34" charset="0"/>
                <a:hlinkClick r:id="rId4"/>
              </a:rPr>
              <a:t>juan</a:t>
            </a:r>
            <a:r>
              <a:rPr sz="1100" b="0" spc="-10" dirty="0">
                <a:solidFill>
                  <a:srgbClr val="FFFFFF"/>
                </a:solidFill>
                <a:latin typeface="Arial" panose="020B0604020202020204" pitchFamily="34" charset="0"/>
                <a:cs typeface="Arial" panose="020B0604020202020204" pitchFamily="34" charset="0"/>
                <a:hlinkClick r:id="rId4"/>
              </a:rPr>
              <a:t>.</a:t>
            </a:r>
            <a:r>
              <a:rPr lang="es-AR" sz="1100" b="0" spc="-10" dirty="0" err="1">
                <a:solidFill>
                  <a:srgbClr val="FFFFFF"/>
                </a:solidFill>
                <a:latin typeface="Arial" panose="020B0604020202020204" pitchFamily="34" charset="0"/>
                <a:cs typeface="Arial" panose="020B0604020202020204" pitchFamily="34" charset="0"/>
                <a:hlinkClick r:id="rId4"/>
              </a:rPr>
              <a:t>querol</a:t>
            </a:r>
            <a:r>
              <a:rPr sz="1100" b="0" spc="-10" dirty="0">
                <a:solidFill>
                  <a:srgbClr val="FFFFFF"/>
                </a:solidFill>
                <a:latin typeface="Arial" panose="020B0604020202020204" pitchFamily="34" charset="0"/>
                <a:cs typeface="Arial" panose="020B0604020202020204" pitchFamily="34" charset="0"/>
                <a:hlinkClick r:id="rId4"/>
              </a:rPr>
              <a:t>@cushwake.com</a:t>
            </a:r>
            <a:endParaRPr sz="1100" dirty="0">
              <a:latin typeface="Arial" panose="020B0604020202020204" pitchFamily="34" charset="0"/>
              <a:cs typeface="Arial" panose="020B0604020202020204" pitchFamily="34" charset="0"/>
            </a:endParaRPr>
          </a:p>
          <a:p>
            <a:pPr>
              <a:lnSpc>
                <a:spcPct val="100000"/>
              </a:lnSpc>
              <a:spcBef>
                <a:spcPts val="10"/>
              </a:spcBef>
            </a:pPr>
            <a:endParaRPr sz="1250" dirty="0">
              <a:latin typeface="Arial" panose="020B0604020202020204" pitchFamily="34" charset="0"/>
              <a:cs typeface="Arial" panose="020B0604020202020204" pitchFamily="34" charset="0"/>
            </a:endParaRPr>
          </a:p>
          <a:p>
            <a:pPr marL="12700">
              <a:lnSpc>
                <a:spcPct val="100000"/>
              </a:lnSpc>
            </a:pPr>
            <a:endParaRPr sz="11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39A6429-40A9-4373-82A1-E2E51E2CC594}"/>
              </a:ext>
            </a:extLst>
          </p:cNvPr>
          <p:cNvSpPr/>
          <p:nvPr/>
        </p:nvSpPr>
        <p:spPr>
          <a:xfrm>
            <a:off x="442010" y="152400"/>
            <a:ext cx="6888380" cy="738664"/>
          </a:xfrm>
          <a:prstGeom prst="rect">
            <a:avLst/>
          </a:prstGeom>
        </p:spPr>
        <p:txBody>
          <a:bodyPr wrap="square">
            <a:spAutoFit/>
          </a:bodyPr>
          <a:lstStyle/>
          <a:p>
            <a:pPr marL="12700" marR="5080">
              <a:lnSpc>
                <a:spcPct val="100000"/>
              </a:lnSpc>
              <a:spcBef>
                <a:spcPts val="100"/>
              </a:spcBef>
            </a:pPr>
            <a:r>
              <a:rPr lang="en-US" sz="700" dirty="0">
                <a:solidFill>
                  <a:schemeClr val="bg1">
                    <a:lumMod val="65000"/>
                  </a:schemeClr>
                </a:solidFill>
                <a:latin typeface="Arial" panose="020B0604020202020204" pitchFamily="34" charset="0"/>
                <a:cs typeface="Arial" panose="020B0604020202020204" pitchFamily="34" charset="0"/>
              </a:rPr>
              <a:t>©2020 Cushman &amp; Wakefield. All rights reserved. The information contained in  this communication is strictly confidential. This information has been obtained  from sources believed to be reliable but has not been verified. NO WARRANTY  OR REPRESENTATION, EXPRESS OR IMPLIED, IS MADE AS TO THE  CONDITION OF THE PROPERTY (OR PROPERTIES) REFERENCED HEREIN OR AS TO THE ACCURACY OR COMPLETENESS OF THE INFORMATION  CONTAINED HEREIN, AND SAME IS SUBMITTED SUBJECT TO ERRORS,  OMISSIONS, CHANGE OF PRICE, RENTAL OR OTHER CONDITIONS,  WITHDRAWAL WITHOUT NOTICE, AND TO ANY SPECIAL LISTING  CONDITIONS IMPOSED BY THE PROPERTY OWNER(S). ANY  PROJECTIONS, OPINIONS OR ESTIMATES ARE SUBJECT TO  UNCERTAINTY AND DO NOT SIGNIFY CURRENT OR FUTURE  PROPERTY PERFORMANCE.</a:t>
            </a:r>
          </a:p>
        </p:txBody>
      </p:sp>
      <p:sp>
        <p:nvSpPr>
          <p:cNvPr id="10" name="CuadroTexto 9">
            <a:extLst>
              <a:ext uri="{FF2B5EF4-FFF2-40B4-BE49-F238E27FC236}">
                <a16:creationId xmlns:a16="http://schemas.microsoft.com/office/drawing/2014/main" id="{619222B7-F729-4D3D-ADF3-E68F22440DC6}"/>
              </a:ext>
            </a:extLst>
          </p:cNvPr>
          <p:cNvSpPr txBox="1"/>
          <p:nvPr/>
        </p:nvSpPr>
        <p:spPr>
          <a:xfrm>
            <a:off x="408180" y="9504405"/>
            <a:ext cx="3998420" cy="369332"/>
          </a:xfrm>
          <a:prstGeom prst="rect">
            <a:avLst/>
          </a:prstGeom>
          <a:noFill/>
        </p:spPr>
        <p:txBody>
          <a:bodyPr wrap="square">
            <a:spAutoFit/>
          </a:bodyPr>
          <a:lstStyle/>
          <a:p>
            <a:r>
              <a:rPr lang="es-AR" dirty="0">
                <a:solidFill>
                  <a:srgbClr val="4C4D4F"/>
                </a:solidFill>
              </a:rPr>
              <a:t>Matrícula CUCICBA </a:t>
            </a:r>
            <a:r>
              <a:rPr lang="es-AR" dirty="0" err="1">
                <a:solidFill>
                  <a:srgbClr val="4C4D4F"/>
                </a:solidFill>
              </a:rPr>
              <a:t>N°</a:t>
            </a:r>
            <a:r>
              <a:rPr lang="es-AR" dirty="0">
                <a:solidFill>
                  <a:srgbClr val="4C4D4F"/>
                </a:solidFill>
              </a:rPr>
              <a:t> 4001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DB601460DBCEFC499D54774E7CA75CF3" ma:contentTypeVersion="10" ma:contentTypeDescription="Crear nuevo documento." ma:contentTypeScope="" ma:versionID="ff040ef8ea67ac884ef1a6191eb0dc15">
  <xsd:schema xmlns:xsd="http://www.w3.org/2001/XMLSchema" xmlns:xs="http://www.w3.org/2001/XMLSchema" xmlns:p="http://schemas.microsoft.com/office/2006/metadata/properties" xmlns:ns2="56e79c8e-063a-497d-aab9-0cab67a424ac" xmlns:ns3="4e3e1f52-81bf-497c-b636-cf570ee42d5a" targetNamespace="http://schemas.microsoft.com/office/2006/metadata/properties" ma:root="true" ma:fieldsID="45e3e58f4619e1b8795de10d75915781" ns2:_="" ns3:_="">
    <xsd:import namespace="56e79c8e-063a-497d-aab9-0cab67a424ac"/>
    <xsd:import namespace="4e3e1f52-81bf-497c-b636-cf570ee42d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79c8e-063a-497d-aab9-0cab67a424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3e1f52-81bf-497c-b636-cf570ee42d5a"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84C6CE-83F7-49EE-B4B0-053B4702ABDE}">
  <ds:schemaRefs>
    <ds:schemaRef ds:uri="http://schemas.microsoft.com/sharepoint/v3/contenttype/forms"/>
  </ds:schemaRefs>
</ds:datastoreItem>
</file>

<file path=customXml/itemProps2.xml><?xml version="1.0" encoding="utf-8"?>
<ds:datastoreItem xmlns:ds="http://schemas.openxmlformats.org/officeDocument/2006/customXml" ds:itemID="{06218F5E-2432-43B1-A731-7FEAF32F7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e79c8e-063a-497d-aab9-0cab67a424ac"/>
    <ds:schemaRef ds:uri="4e3e1f52-81bf-497c-b636-cf570ee42d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8AE16F-EC3F-4A62-9707-B964D5F7B6E4}">
  <ds:schemaRefs>
    <ds:schemaRef ds:uri="56e79c8e-063a-497d-aab9-0cab67a424ac"/>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4e3e1f52-81bf-497c-b636-cf570ee42d5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517</TotalTime>
  <Words>432</Words>
  <Application>Microsoft Office PowerPoint</Application>
  <PresentationFormat>Personalizado</PresentationFormat>
  <Paragraphs>78</Paragraphs>
  <Slides>6</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6</vt:i4>
      </vt:variant>
    </vt:vector>
  </HeadingPairs>
  <TitlesOfParts>
    <vt:vector size="12" baseType="lpstr">
      <vt:lpstr>Arial</vt:lpstr>
      <vt:lpstr>Calibri</vt:lpstr>
      <vt:lpstr>Georgia</vt:lpstr>
      <vt:lpstr>Gotham Bold</vt:lpstr>
      <vt:lpstr>Office Theme</vt:lpstr>
      <vt:lpstr>Worksheet</vt:lpstr>
      <vt:lpstr>OFICINAS EN ALQUILER</vt:lpstr>
      <vt:lpstr>Presentación de PowerPoint</vt:lpstr>
      <vt:lpstr>CARACTERÍSTICAS TÉCNICAS</vt:lpstr>
      <vt:lpstr>UBICACIÓN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TAGLINE  CAN GO  HERE AND  GOES HERE</dc:title>
  <dc:creator>Lucas Blanco/ARG</dc:creator>
  <cp:lastModifiedBy>Austin Makepeace/ARG</cp:lastModifiedBy>
  <cp:revision>51</cp:revision>
  <dcterms:created xsi:type="dcterms:W3CDTF">2020-05-20T18:58:46Z</dcterms:created>
  <dcterms:modified xsi:type="dcterms:W3CDTF">2021-09-24T20:21:57Z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2020-04-17T00:00:00Z</vt:filetime>
  </property>
  <property fmtid="{D5CDD505-2E9C-101B-9397-08002B2CF9AE}" pid="3" name="Creator">
    <vt:lpwstr>Adobe InDesign 15.0 (Windows)</vt:lpwstr>
  </property>
  <property fmtid="{D5CDD505-2E9C-101B-9397-08002B2CF9AE}" pid="4" name="LastSaved">
    <vt:filetime>2020-05-20T00:00:00Z</vt:filetime>
  </property>
  <property fmtid="{D5CDD505-2E9C-101B-9397-08002B2CF9AE}" pid="5" name="ContentTypeId">
    <vt:lpwstr>0x010100DB601460DBCEFC499D54774E7CA75CF3</vt:lpwstr>
  </property>
</Properties>
</file>